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28"/>
  </p:notesMasterIdLst>
  <p:sldIdLst>
    <p:sldId id="483" r:id="rId2"/>
    <p:sldId id="484" r:id="rId3"/>
    <p:sldId id="269" r:id="rId4"/>
    <p:sldId id="275" r:id="rId5"/>
    <p:sldId id="273" r:id="rId6"/>
    <p:sldId id="272" r:id="rId7"/>
    <p:sldId id="510" r:id="rId8"/>
    <p:sldId id="486" r:id="rId9"/>
    <p:sldId id="511" r:id="rId10"/>
    <p:sldId id="487" r:id="rId11"/>
    <p:sldId id="515" r:id="rId12"/>
    <p:sldId id="512" r:id="rId13"/>
    <p:sldId id="513" r:id="rId14"/>
    <p:sldId id="488" r:id="rId15"/>
    <p:sldId id="514" r:id="rId16"/>
    <p:sldId id="516" r:id="rId17"/>
    <p:sldId id="489" r:id="rId18"/>
    <p:sldId id="491" r:id="rId19"/>
    <p:sldId id="492" r:id="rId20"/>
    <p:sldId id="495" r:id="rId21"/>
    <p:sldId id="496" r:id="rId22"/>
    <p:sldId id="497" r:id="rId23"/>
    <p:sldId id="498" r:id="rId24"/>
    <p:sldId id="500" r:id="rId25"/>
    <p:sldId id="485" r:id="rId26"/>
    <p:sldId id="468" r:id="rId27"/>
  </p:sldIdLst>
  <p:sldSz cx="12192000" cy="6858000"/>
  <p:notesSz cx="6954838" cy="93091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1180"/>
    <a:srgbClr val="FF3300"/>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147" autoAdjust="0"/>
    <p:restoredTop sz="94434" autoAdjust="0"/>
  </p:normalViewPr>
  <p:slideViewPr>
    <p:cSldViewPr snapToGrid="0" showGuides="1">
      <p:cViewPr varScale="1">
        <p:scale>
          <a:sx n="91" d="100"/>
          <a:sy n="91" d="100"/>
        </p:scale>
        <p:origin x="590" y="77"/>
      </p:cViewPr>
      <p:guideLst>
        <p:guide orient="horz" pos="2160"/>
        <p:guide pos="3840"/>
      </p:guideLst>
    </p:cSldViewPr>
  </p:slideViewPr>
  <p:notesTextViewPr>
    <p:cViewPr>
      <p:scale>
        <a:sx n="1" d="1"/>
        <a:sy n="1" d="1"/>
      </p:scale>
      <p:origin x="0" y="0"/>
    </p:cViewPr>
  </p:notesTextViewPr>
  <p:sorterViewPr>
    <p:cViewPr>
      <p:scale>
        <a:sx n="100" d="100"/>
        <a:sy n="100" d="100"/>
      </p:scale>
      <p:origin x="0" y="-2893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3075" cy="466725"/>
          </a:xfrm>
          <a:prstGeom prst="rect">
            <a:avLst/>
          </a:prstGeom>
        </p:spPr>
        <p:txBody>
          <a:bodyPr vert="horz" lIns="92930" tIns="46465" rIns="92930" bIns="46465"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940175" y="0"/>
            <a:ext cx="3013075" cy="466725"/>
          </a:xfrm>
          <a:prstGeom prst="rect">
            <a:avLst/>
          </a:prstGeom>
        </p:spPr>
        <p:txBody>
          <a:bodyPr vert="horz" lIns="92930" tIns="46465" rIns="92930" bIns="46465" rtlCol="0"/>
          <a:lstStyle>
            <a:lvl1pPr algn="r" eaLnBrk="1" fontAlgn="auto" hangingPunct="1">
              <a:spcBef>
                <a:spcPts val="0"/>
              </a:spcBef>
              <a:spcAft>
                <a:spcPts val="0"/>
              </a:spcAft>
              <a:defRPr sz="1200">
                <a:latin typeface="+mn-lt"/>
                <a:cs typeface="+mn-cs"/>
              </a:defRPr>
            </a:lvl1pPr>
          </a:lstStyle>
          <a:p>
            <a:pPr>
              <a:defRPr/>
            </a:pPr>
            <a:fld id="{5AA20220-E8D3-4BE8-9E9D-D5B982467646}" type="datetimeFigureOut">
              <a:rPr lang="en-US"/>
              <a:t>6/16/2025</a:t>
            </a:fld>
            <a:endParaRPr lang="en-US"/>
          </a:p>
        </p:txBody>
      </p:sp>
      <p:sp>
        <p:nvSpPr>
          <p:cNvPr id="4" name="Slide Image Placeholder 3"/>
          <p:cNvSpPr>
            <a:spLocks noGrp="1" noRot="1" noChangeAspect="1"/>
          </p:cNvSpPr>
          <p:nvPr>
            <p:ph type="sldImg" idx="2"/>
          </p:nvPr>
        </p:nvSpPr>
        <p:spPr>
          <a:xfrm>
            <a:off x="685800" y="1163638"/>
            <a:ext cx="5583238" cy="3141662"/>
          </a:xfrm>
          <a:prstGeom prst="rect">
            <a:avLst/>
          </a:prstGeom>
          <a:noFill/>
          <a:ln w="12700">
            <a:solidFill>
              <a:prstClr val="black"/>
            </a:solidFill>
          </a:ln>
        </p:spPr>
        <p:txBody>
          <a:bodyPr vert="horz" lIns="92930" tIns="46465" rIns="92930" bIns="46465" rtlCol="0" anchor="ctr"/>
          <a:lstStyle/>
          <a:p>
            <a:pPr lvl="0"/>
            <a:endParaRPr lang="en-US" noProof="0"/>
          </a:p>
        </p:txBody>
      </p:sp>
      <p:sp>
        <p:nvSpPr>
          <p:cNvPr id="5" name="Notes Placeholder 4"/>
          <p:cNvSpPr>
            <a:spLocks noGrp="1"/>
          </p:cNvSpPr>
          <p:nvPr>
            <p:ph type="body" sz="quarter" idx="3"/>
          </p:nvPr>
        </p:nvSpPr>
        <p:spPr>
          <a:xfrm>
            <a:off x="695325" y="4479925"/>
            <a:ext cx="5564188" cy="3665538"/>
          </a:xfrm>
          <a:prstGeom prst="rect">
            <a:avLst/>
          </a:prstGeom>
        </p:spPr>
        <p:txBody>
          <a:bodyPr vert="horz" lIns="92930" tIns="46465" rIns="92930" bIns="46465"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42375"/>
            <a:ext cx="3013075" cy="466725"/>
          </a:xfrm>
          <a:prstGeom prst="rect">
            <a:avLst/>
          </a:prstGeom>
        </p:spPr>
        <p:txBody>
          <a:bodyPr vert="horz" lIns="92930" tIns="46465" rIns="92930" bIns="46465"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40175" y="8842375"/>
            <a:ext cx="3013075" cy="466725"/>
          </a:xfrm>
          <a:prstGeom prst="rect">
            <a:avLst/>
          </a:prstGeom>
        </p:spPr>
        <p:txBody>
          <a:bodyPr vert="horz" wrap="square" lIns="92930" tIns="46465" rIns="92930" bIns="46465" numCol="1" anchor="b" anchorCtr="0" compatLnSpc="1"/>
          <a:lstStyle>
            <a:lvl1pPr algn="r" eaLnBrk="1" hangingPunct="1">
              <a:defRPr sz="1200"/>
            </a:lvl1pPr>
          </a:lstStyle>
          <a:p>
            <a:pPr>
              <a:defRPr/>
            </a:pPr>
            <a:fld id="{36A1ABE2-8A9C-4371-A477-2D85B6949ADB}" type="slidenum">
              <a:rPr lang="en-US" altLang="en-US"/>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EB984284-C742-4CDE-BCD1-55F1EACCE4BD}" type="datetime1">
              <a:rPr lang="en-US"/>
              <a:t>6/16/2025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FAC8F4A-8BCF-4389-A68F-ABDBB8A38460}" type="slidenum">
              <a:rPr lang="en-US" altLang="en-US"/>
              <a:t>‹#›</a:t>
            </a:fld>
            <a:endParaRPr lang="en-US" altLang="en-US"/>
          </a:p>
        </p:txBody>
      </p:sp>
    </p:spTree>
  </p:cSld>
  <p:clrMapOvr>
    <a:masterClrMapping/>
  </p:clrMapOvr>
  <p:transition spd="slow">
    <p:blinds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E702336F-006F-49C3-8FF0-2416E12056BA}" type="datetime1">
              <a:rPr lang="en-US"/>
              <a:t>6/16/2025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3CA2AFE-CAB8-4467-80DC-C3A4FC1E2718}" type="slidenum">
              <a:rPr lang="en-US" altLang="en-US"/>
              <a:t>‹#›</a:t>
            </a:fld>
            <a:endParaRPr lang="en-US" altLang="en-US"/>
          </a:p>
        </p:txBody>
      </p:sp>
    </p:spTree>
  </p:cSld>
  <p:clrMapOvr>
    <a:masterClrMapping/>
  </p:clrMapOvr>
  <p:transition spd="slow">
    <p:blinds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8C683BFA-96BB-4329-BF2F-32F59AFA4E79}" type="datetime1">
              <a:rPr lang="en-US"/>
              <a:t>6/16/2025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DDD8426-6957-4B5B-B927-2BE994D1B7C1}" type="slidenum">
              <a:rPr lang="en-US" altLang="en-US"/>
              <a:t>‹#›</a:t>
            </a:fld>
            <a:endParaRPr lang="en-US" altLang="en-US"/>
          </a:p>
        </p:txBody>
      </p:sp>
    </p:spTree>
  </p:cSld>
  <p:clrMapOvr>
    <a:masterClrMapping/>
  </p:clrMapOvr>
  <p:transition spd="slow">
    <p:blinds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696000" y="394405"/>
            <a:ext cx="10800000" cy="792000"/>
          </a:xfrm>
        </p:spPr>
        <p:txBody>
          <a:bodyPr lIns="0" tIns="0" rIns="0" bIns="0"/>
          <a:lstStyle>
            <a:lvl1pPr algn="ctr" fontAlgn="base">
              <a:defRPr sz="3200">
                <a:solidFill>
                  <a:schemeClr val="tx1">
                    <a:lumMod val="85000"/>
                    <a:lumOff val="15000"/>
                  </a:schemeClr>
                </a:solidFill>
                <a:latin typeface="+mj-lt"/>
              </a:defRPr>
            </a:lvl1pPr>
          </a:lstStyle>
          <a:p>
            <a:r>
              <a:rPr lang="en-US" dirty="0"/>
              <a:t>Click to add title</a:t>
            </a:r>
          </a:p>
        </p:txBody>
      </p:sp>
      <p:sp>
        <p:nvSpPr>
          <p:cNvPr id="3" name="日期占位符 2"/>
          <p:cNvSpPr>
            <a:spLocks noGrp="1"/>
          </p:cNvSpPr>
          <p:nvPr>
            <p:ph type="dt" sz="half" idx="10"/>
            <p:custDataLst>
              <p:tags r:id="rId2"/>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transition spd="slow">
    <p:blinds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78400D6F-81A6-4CA0-8B3C-34372C62B661}" type="datetime1">
              <a:rPr lang="en-US"/>
              <a:t>6/16/2025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15EC703-C051-410C-8BA1-62752E291E83}" type="slidenum">
              <a:rPr lang="en-US" altLang="en-US"/>
              <a:t>‹#›</a:t>
            </a:fld>
            <a:endParaRPr lang="en-US" altLang="en-US"/>
          </a:p>
        </p:txBody>
      </p:sp>
    </p:spTree>
  </p:cSld>
  <p:clrMapOvr>
    <a:masterClrMapping/>
  </p:clrMapOvr>
  <p:transition spd="slow">
    <p:blinds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B63234D9-D072-4920-821D-BED01FCB7247}" type="datetime1">
              <a:rPr lang="en-US"/>
              <a:t>6/16/2025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9A17B78-0E85-43B3-B804-1DD2F629C182}" type="slidenum">
              <a:rPr lang="en-US" altLang="en-US"/>
              <a:t>‹#›</a:t>
            </a:fld>
            <a:endParaRPr lang="en-US" altLang="en-US"/>
          </a:p>
        </p:txBody>
      </p:sp>
    </p:spTree>
  </p:cSld>
  <p:clrMapOvr>
    <a:masterClrMapping/>
  </p:clrMapOvr>
  <p:transition spd="slow">
    <p:blinds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74A9FD15-50EB-4E55-A7AC-5D569B5B3C80}" type="datetime1">
              <a:rPr lang="en-US"/>
              <a:t>6/16/2025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10EC4D6-2A5D-45C1-86E3-8BE19A62D209}" type="slidenum">
              <a:rPr lang="en-US" altLang="en-US"/>
              <a:t>‹#›</a:t>
            </a:fld>
            <a:endParaRPr lang="en-US" altLang="en-US"/>
          </a:p>
        </p:txBody>
      </p:sp>
    </p:spTree>
  </p:cSld>
  <p:clrMapOvr>
    <a:masterClrMapping/>
  </p:clrMapOvr>
  <p:transition spd="slow">
    <p:blinds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7C50B61E-D197-4188-943F-30B5936FC2F9}" type="datetime1">
              <a:rPr lang="en-US"/>
              <a:t>6/16/2025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F7F6C894-F542-45DE-85A4-2725CE924991}" type="slidenum">
              <a:rPr lang="en-US" altLang="en-US"/>
              <a:t>‹#›</a:t>
            </a:fld>
            <a:endParaRPr lang="en-US" altLang="en-US"/>
          </a:p>
        </p:txBody>
      </p:sp>
    </p:spTree>
  </p:cSld>
  <p:clrMapOvr>
    <a:masterClrMapping/>
  </p:clrMapOvr>
  <p:transition spd="slow">
    <p:blinds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p:cNvSpPr>
            <a:spLocks noGrp="1"/>
          </p:cNvSpPr>
          <p:nvPr>
            <p:ph type="dt" sz="half" idx="10"/>
          </p:nvPr>
        </p:nvSpPr>
        <p:spPr/>
        <p:txBody>
          <a:bodyPr/>
          <a:lstStyle>
            <a:lvl1pPr>
              <a:defRPr/>
            </a:lvl1pPr>
          </a:lstStyle>
          <a:p>
            <a:pPr>
              <a:defRPr/>
            </a:pPr>
            <a:fld id="{6BD41E7F-6671-4D2D-B6AD-20E102447CE3}" type="datetime1">
              <a:rPr lang="en-US"/>
              <a:t>6/16/2025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389318FD-4EEC-4C57-A972-0B24B85155E4}" type="slidenum">
              <a:rPr lang="en-US" altLang="en-US"/>
              <a:t>‹#›</a:t>
            </a:fld>
            <a:endParaRPr lang="en-US" altLang="en-US"/>
          </a:p>
        </p:txBody>
      </p:sp>
    </p:spTree>
  </p:cSld>
  <p:clrMapOvr>
    <a:masterClrMapping/>
  </p:clrMapOvr>
  <p:transition spd="slow">
    <p:blinds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FAE11748-68B0-424D-A128-8EE4A2F1567E}" type="datetime1">
              <a:rPr lang="en-US"/>
              <a:t>6/16/2025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2F195F4C-44D2-4F45-A0AC-21646A9D27BF}" type="slidenum">
              <a:rPr lang="en-US" altLang="en-US"/>
              <a:t>‹#›</a:t>
            </a:fld>
            <a:endParaRPr lang="en-US" altLang="en-US"/>
          </a:p>
        </p:txBody>
      </p:sp>
    </p:spTree>
  </p:cSld>
  <p:clrMapOvr>
    <a:masterClrMapping/>
  </p:clrMapOvr>
  <p:transition spd="slow">
    <p:blinds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7094E8B7-7DCF-4AE2-ACBE-26DA6EBB7347}" type="datetime1">
              <a:rPr lang="en-US"/>
              <a:t>6/16/2025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7CD429D7-E526-4101-969E-B40B8D8E48CC}" type="slidenum">
              <a:rPr lang="en-US" altLang="en-US"/>
              <a:t>‹#›</a:t>
            </a:fld>
            <a:endParaRPr lang="en-US" altLang="en-US"/>
          </a:p>
        </p:txBody>
      </p:sp>
    </p:spTree>
  </p:cSld>
  <p:clrMapOvr>
    <a:masterClrMapping/>
  </p:clrMapOvr>
  <p:transition spd="slow">
    <p:blinds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A58AEAC7-C2C3-44AF-AB2E-36A1774D5378}" type="datetime1">
              <a:rPr lang="en-US"/>
              <a:t>6/16/2025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66FD7F1-16F9-4E12-83AD-C4245146BA57}" type="slidenum">
              <a:rPr lang="en-US" altLang="en-US"/>
              <a:t>‹#›</a:t>
            </a:fld>
            <a:endParaRPr lang="en-US" altLang="en-US"/>
          </a:p>
        </p:txBody>
      </p:sp>
    </p:spTree>
  </p:cSld>
  <p:clrMapOvr>
    <a:masterClrMapping/>
  </p:clrMapOvr>
  <p:transition spd="slow">
    <p:blinds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US" altLang="en-US"/>
              <a:t>Click to edit Master title style</a:t>
            </a:r>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246687D5-4D00-474F-82B8-FCFBD98170F5}" type="datetime1">
              <a:rPr lang="en-US"/>
              <a:t>6/16/2025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a:defRPr sz="1200">
                <a:solidFill>
                  <a:srgbClr val="898989"/>
                </a:solidFill>
              </a:defRPr>
            </a:lvl1pPr>
          </a:lstStyle>
          <a:p>
            <a:pPr>
              <a:defRPr/>
            </a:pPr>
            <a:fld id="{ADBF7CE3-29D9-4203-A481-45960E76618F}" type="slidenum">
              <a:rPr lang="en-US" altLang="en-US"/>
              <a:t>‹#›</a:t>
            </a:fld>
            <a:endParaRPr lang="en-US" altLang="en-US"/>
          </a:p>
        </p:txBody>
      </p:sp>
      <p:pic>
        <p:nvPicPr>
          <p:cNvPr id="1031" name="Picture 7"/>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5153025"/>
            <a:ext cx="12192000" cy="170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slow">
    <p:blinds dir="vert"/>
  </p:transition>
  <p:hf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github.com/Sainath-Reddy/TechMProject"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90" name="Google Shape;90;p13"/>
          <p:cNvSpPr txBox="1"/>
          <p:nvPr/>
        </p:nvSpPr>
        <p:spPr>
          <a:xfrm>
            <a:off x="6525369" y="1713152"/>
            <a:ext cx="5514300" cy="2417126"/>
          </a:xfrm>
          <a:prstGeom prst="rect">
            <a:avLst/>
          </a:prstGeom>
          <a:noFill/>
          <a:ln>
            <a:noFill/>
          </a:ln>
        </p:spPr>
        <p:txBody>
          <a:bodyPr spcFirstLastPara="1" wrap="square" lIns="91425" tIns="45700" rIns="91425" bIns="45700" anchor="t" anchorCtr="0">
            <a:normAutofit/>
          </a:bodyPr>
          <a:lstStyle/>
          <a:p>
            <a:pPr marL="0" marR="0" lvl="0" indent="457200" algn="ctr" rtl="0">
              <a:spcBef>
                <a:spcPts val="0"/>
              </a:spcBef>
              <a:spcAft>
                <a:spcPts val="0"/>
              </a:spcAft>
              <a:buClr>
                <a:srgbClr val="17365D"/>
              </a:buClr>
              <a:buSzPts val="2000"/>
              <a:buFont typeface="Arial" panose="020B0604020202020204"/>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Under the Supervision of,</a:t>
            </a:r>
            <a:endParaRPr dirty="0">
              <a:latin typeface="Cambria" panose="02040503050406030204" pitchFamily="18" charset="0"/>
              <a:ea typeface="Cambria" panose="02040503050406030204" pitchFamily="18" charset="0"/>
            </a:endParaRPr>
          </a:p>
          <a:p>
            <a:pPr marL="0" marR="0" lvl="0" indent="0" algn="ctr" rtl="0">
              <a:spcBef>
                <a:spcPts val="400"/>
              </a:spcBef>
              <a:spcAft>
                <a:spcPts val="0"/>
              </a:spcAft>
              <a:buClr>
                <a:srgbClr val="17365D"/>
              </a:buClr>
              <a:buSzPts val="2000"/>
              <a:buFont typeface="Arial" panose="020B0604020202020204"/>
              <a:buNone/>
            </a:pPr>
            <a:endParaRPr sz="20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endParaRPr>
          </a:p>
          <a:p>
            <a:pPr marL="0" marR="0" lvl="0" indent="0" algn="l" rtl="0">
              <a:spcBef>
                <a:spcPts val="340"/>
              </a:spcBef>
              <a:spcAft>
                <a:spcPts val="0"/>
              </a:spcAft>
              <a:buClr>
                <a:srgbClr val="17365D"/>
              </a:buClr>
              <a:buSzPts val="1700"/>
              <a:buFont typeface="Arial" panose="020B0604020202020204"/>
              <a:buNone/>
            </a:pPr>
            <a:r>
              <a:rPr lang="en-US" sz="1700" b="1" dirty="0">
                <a:solidFill>
                  <a:srgbClr val="17365D"/>
                </a:solidFill>
                <a:latin typeface="Cambria" panose="02040503050406030204" pitchFamily="18" charset="0"/>
                <a:ea typeface="Cambria" panose="02040503050406030204" pitchFamily="18" charset="0"/>
                <a:sym typeface="Verdana" panose="020B0604030504040204"/>
              </a:rPr>
              <a:t>Dr. Jayanthi Kamalasekaran</a:t>
            </a:r>
            <a:endParaRPr lang="en-US" sz="1200"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panose="020B0604020202020204"/>
              <a:buNone/>
            </a:pPr>
            <a:r>
              <a:rPr lang="en-US" sz="17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Associate  Professor</a:t>
            </a:r>
          </a:p>
          <a:p>
            <a:pPr marL="0" marR="0" lvl="0" indent="0" algn="l" rtl="0">
              <a:spcBef>
                <a:spcPts val="340"/>
              </a:spcBef>
              <a:spcAft>
                <a:spcPts val="0"/>
              </a:spcAft>
              <a:buClr>
                <a:srgbClr val="17365D"/>
              </a:buClr>
              <a:buSzPts val="1700"/>
              <a:buFont typeface="Arial" panose="020B0604020202020204"/>
              <a:buNone/>
            </a:pPr>
            <a:r>
              <a:rPr lang="en-US" sz="17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Presidency School of CSE(PSCS)</a:t>
            </a:r>
          </a:p>
          <a:p>
            <a:pPr marL="0" marR="0" lvl="0" indent="0" algn="l" rtl="0">
              <a:spcBef>
                <a:spcPts val="340"/>
              </a:spcBef>
              <a:spcAft>
                <a:spcPts val="0"/>
              </a:spcAft>
              <a:buClr>
                <a:srgbClr val="17365D"/>
              </a:buClr>
              <a:buSzPts val="1700"/>
              <a:buFont typeface="Arial" panose="020B0604020202020204"/>
              <a:buNone/>
            </a:pPr>
            <a:r>
              <a:rPr lang="en-US" sz="17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Presidency University</a:t>
            </a:r>
            <a:endParaRPr lang="en-US" sz="1200" dirty="0">
              <a:latin typeface="Cambria" panose="02040503050406030204" pitchFamily="18" charset="0"/>
              <a:ea typeface="Cambria" panose="02040503050406030204" pitchFamily="18" charset="0"/>
            </a:endParaRPr>
          </a:p>
          <a:p>
            <a:pPr marL="0" marR="0" lvl="0" indent="0" algn="l" rtl="0">
              <a:spcBef>
                <a:spcPts val="400"/>
              </a:spcBef>
              <a:spcAft>
                <a:spcPts val="0"/>
              </a:spcAft>
              <a:buClr>
                <a:srgbClr val="17365D"/>
              </a:buClr>
              <a:buSzPts val="2000"/>
              <a:buFont typeface="Arial" panose="020B0604020202020204"/>
              <a:buNone/>
            </a:pPr>
            <a:endParaRPr sz="20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endParaRPr>
          </a:p>
        </p:txBody>
      </p:sp>
      <p:sp>
        <p:nvSpPr>
          <p:cNvPr id="8" name="Google Shape;91;p13"/>
          <p:cNvSpPr txBox="1"/>
          <p:nvPr/>
        </p:nvSpPr>
        <p:spPr>
          <a:xfrm>
            <a:off x="152331" y="3897719"/>
            <a:ext cx="12253995" cy="156006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Clr>
                <a:srgbClr val="17365D"/>
              </a:buClr>
              <a:buSzPct val="100000"/>
              <a:buFont typeface="Arial" panose="020B0604020202020204"/>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Name of the Program: </a:t>
            </a:r>
            <a:r>
              <a:rPr lang="en-US" sz="2000" b="1" i="0" u="none" strike="noStrike" cap="none" dirty="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rPr>
              <a:t>B. Tech</a:t>
            </a:r>
          </a:p>
          <a:p>
            <a:pPr marL="0" marR="0" lvl="0" indent="0" rtl="0">
              <a:spcBef>
                <a:spcPts val="0"/>
              </a:spcBef>
              <a:spcAft>
                <a:spcPts val="0"/>
              </a:spcAft>
              <a:buClr>
                <a:srgbClr val="17365D"/>
              </a:buClr>
              <a:buSzPct val="100000"/>
              <a:buFont typeface="Arial" panose="020B0604020202020204"/>
              <a:buNone/>
            </a:pPr>
            <a:r>
              <a:rPr lang="en-US" sz="2000" b="1" dirty="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Name of the HoD: </a:t>
            </a:r>
            <a:r>
              <a:rPr lang="en-US" sz="2000" b="1" dirty="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rPr>
              <a:t>Dr. Asif Mohamed H B</a:t>
            </a:r>
          </a:p>
          <a:p>
            <a:pPr marL="0" marR="0" lvl="0" indent="0" rtl="0">
              <a:spcBef>
                <a:spcPts val="0"/>
              </a:spcBef>
              <a:spcAft>
                <a:spcPts val="0"/>
              </a:spcAft>
              <a:buClr>
                <a:srgbClr val="17365D"/>
              </a:buClr>
              <a:buSzPct val="100000"/>
              <a:buFont typeface="Arial" panose="020B0604020202020204"/>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Name of the Program </a:t>
            </a:r>
            <a:r>
              <a:rPr lang="en-US" sz="2000" b="1" dirty="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Internship</a:t>
            </a:r>
            <a:r>
              <a:rPr lang="en-US" sz="2000" b="1" i="0" u="none" strike="noStrike" cap="none" dirty="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 Coordinator: </a:t>
            </a:r>
            <a:r>
              <a:rPr lang="en-US" sz="2000" b="1" i="0" u="none" strike="noStrike" cap="none" dirty="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rPr>
              <a:t> Mr.Md Zia ur Rahman</a:t>
            </a:r>
          </a:p>
          <a:p>
            <a:pPr lvl="0">
              <a:buClr>
                <a:srgbClr val="17365D"/>
              </a:buClr>
              <a:buSzPct val="100000"/>
            </a:pPr>
            <a:r>
              <a:rPr lang="en-US" sz="2000" b="1" dirty="0">
                <a:solidFill>
                  <a:schemeClr val="accent1"/>
                </a:solidFill>
                <a:latin typeface="Cambria" panose="02040503050406030204" pitchFamily="18" charset="0"/>
                <a:ea typeface="Cambria" panose="02040503050406030204" pitchFamily="18" charset="0"/>
                <a:cs typeface="Verdana" panose="020B0604030504040204"/>
                <a:sym typeface="Verdana" panose="020B0604030504040204"/>
              </a:rPr>
              <a:t>Name of the School Project Coordinators: </a:t>
            </a:r>
            <a:r>
              <a:rPr lang="en-US" sz="2000" b="1" i="0" u="none" strike="noStrike" cap="none" dirty="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rPr>
              <a:t>Dr. Sampath A K / Dr. Muthuraj/ Mr. Md Zia ur Rahman</a:t>
            </a:r>
          </a:p>
          <a:p>
            <a:pPr lvl="0">
              <a:buClr>
                <a:srgbClr val="17365D"/>
              </a:buClr>
              <a:buSzPct val="100000"/>
            </a:pPr>
            <a:r>
              <a:rPr lang="en-US" sz="2000" b="1" dirty="0">
                <a:latin typeface="Cambria" panose="02040503050406030204" pitchFamily="18" charset="0"/>
                <a:ea typeface="Cambria" panose="02040503050406030204" pitchFamily="18" charset="0"/>
                <a:cs typeface="Verdana" panose="020B0604030504040204"/>
                <a:sym typeface="Verdana" panose="020B0604030504040204"/>
              </a:rPr>
              <a:t>                                                                                                                </a:t>
            </a:r>
            <a:endParaRPr sz="2000" b="1" i="0" u="none" strike="noStrike" cap="none" dirty="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endParaRPr>
          </a:p>
        </p:txBody>
      </p:sp>
      <p:sp>
        <p:nvSpPr>
          <p:cNvPr id="9" name="Title 1"/>
          <p:cNvSpPr txBox="1"/>
          <p:nvPr/>
        </p:nvSpPr>
        <p:spPr>
          <a:xfrm>
            <a:off x="838200" y="130629"/>
            <a:ext cx="10515600" cy="156006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7365D"/>
              </a:buClr>
              <a:buSzPts val="2800"/>
              <a:buFont typeface="Verdana" panose="020B0604030504040204"/>
              <a:buNone/>
              <a:defRPr sz="2800" b="1" i="0" u="none" strike="noStrike" cap="none">
                <a:solidFill>
                  <a:srgbClr val="17365D"/>
                </a:solidFill>
                <a:latin typeface="Verdana" panose="020B0604030504040204"/>
                <a:ea typeface="Verdana" panose="020B0604030504040204"/>
                <a:cs typeface="Verdana" panose="020B0604030504040204"/>
                <a:sym typeface="Verdana" panose="020B060403050404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altLang="en-US" dirty="0">
                <a:solidFill>
                  <a:schemeClr val="accent1">
                    <a:lumMod val="75000"/>
                  </a:schemeClr>
                </a:solidFill>
                <a:latin typeface="Times New Roman" panose="02020603050405020304" pitchFamily="18" charset="0"/>
                <a:cs typeface="Times New Roman" panose="02020603050405020304" pitchFamily="18" charset="0"/>
              </a:rPr>
              <a:t>PIP4004 - INTERNSHIP(Tech Mahindra)</a:t>
            </a:r>
            <a:br>
              <a:rPr lang="en-IN" dirty="0">
                <a:solidFill>
                  <a:srgbClr val="FF0000"/>
                </a:solidFill>
                <a:latin typeface="Times New Roman" panose="02020603050405020304" pitchFamily="18" charset="0"/>
                <a:cs typeface="Times New Roman" panose="02020603050405020304" pitchFamily="18" charset="0"/>
              </a:rPr>
            </a:br>
            <a:r>
              <a:rPr lang="en-US" sz="2400" dirty="0">
                <a:solidFill>
                  <a:srgbClr val="0070C0"/>
                </a:solidFill>
                <a:latin typeface="Times New Roman" panose="02020603050405020304" pitchFamily="18" charset="0"/>
                <a:ea typeface="Tahoma" panose="020B0604030504040204" pitchFamily="34" charset="0"/>
                <a:cs typeface="Times New Roman" panose="02020603050405020304" pitchFamily="18" charset="0"/>
              </a:rPr>
              <a:t>Review-4 Presentation </a:t>
            </a:r>
          </a:p>
          <a:p>
            <a:pPr algn="ctr"/>
            <a:r>
              <a:rPr lang="en-US" sz="2400" dirty="0">
                <a:solidFill>
                  <a:srgbClr val="0070C0"/>
                </a:solidFill>
                <a:latin typeface="Times New Roman" panose="02020603050405020304" pitchFamily="18" charset="0"/>
                <a:ea typeface="Tahoma" panose="020B0604030504040204" pitchFamily="34" charset="0"/>
                <a:cs typeface="Times New Roman" panose="02020603050405020304" pitchFamily="18" charset="0"/>
              </a:rPr>
              <a:t>Group-16</a:t>
            </a:r>
            <a:br>
              <a:rPr lang="en-US" sz="2400" dirty="0">
                <a:solidFill>
                  <a:srgbClr val="0070C0"/>
                </a:solidFill>
                <a:latin typeface="Times New Roman" panose="02020603050405020304" pitchFamily="18" charset="0"/>
                <a:ea typeface="Tahoma" panose="020B0604030504040204" pitchFamily="34" charset="0"/>
                <a:cs typeface="Times New Roman" panose="02020603050405020304" pitchFamily="18" charset="0"/>
              </a:rPr>
            </a:br>
            <a:r>
              <a:rPr lang="en-US" sz="2400" dirty="0">
                <a:solidFill>
                  <a:srgbClr val="0070C0"/>
                </a:solidFill>
                <a:latin typeface="Times New Roman" panose="02020603050405020304" pitchFamily="18" charset="0"/>
                <a:ea typeface="Tahoma" panose="020B0604030504040204" pitchFamily="34" charset="0"/>
                <a:cs typeface="Times New Roman" panose="02020603050405020304" pitchFamily="18" charset="0"/>
              </a:rPr>
              <a:t>RESEARCH PROJECT MANAGEMENT SYSTEM USING SPRINGBOOT</a:t>
            </a:r>
            <a:br>
              <a:rPr lang="en-US" sz="2400" dirty="0">
                <a:solidFill>
                  <a:srgbClr val="0070C0"/>
                </a:solidFill>
                <a:latin typeface="Times New Roman" panose="02020603050405020304" pitchFamily="18" charset="0"/>
                <a:ea typeface="Tahoma" panose="020B0604030504040204" pitchFamily="34"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graphicFrame>
        <p:nvGraphicFramePr>
          <p:cNvPr id="10" name="Table 9"/>
          <p:cNvGraphicFramePr>
            <a:graphicFrameLocks noGrp="1"/>
          </p:cNvGraphicFramePr>
          <p:nvPr>
            <p:custDataLst>
              <p:tags r:id="rId1"/>
            </p:custDataLst>
            <p:extLst>
              <p:ext uri="{D42A27DB-BD31-4B8C-83A1-F6EECF244321}">
                <p14:modId xmlns:p14="http://schemas.microsoft.com/office/powerpoint/2010/main" val="2614816280"/>
              </p:ext>
            </p:extLst>
          </p:nvPr>
        </p:nvGraphicFramePr>
        <p:xfrm>
          <a:off x="486410" y="1546225"/>
          <a:ext cx="5833708" cy="2194560"/>
        </p:xfrm>
        <a:graphic>
          <a:graphicData uri="http://schemas.openxmlformats.org/drawingml/2006/table">
            <a:tbl>
              <a:tblPr firstRow="1" bandRow="1">
                <a:tableStyleId>{5C22544A-7EE6-4342-B048-85BDC9FD1C3A}</a:tableStyleId>
              </a:tblPr>
              <a:tblGrid>
                <a:gridCol w="2804029">
                  <a:extLst>
                    <a:ext uri="{9D8B030D-6E8A-4147-A177-3AD203B41FA5}">
                      <a16:colId xmlns:a16="http://schemas.microsoft.com/office/drawing/2014/main" val="20000"/>
                    </a:ext>
                  </a:extLst>
                </a:gridCol>
                <a:gridCol w="3029679">
                  <a:extLst>
                    <a:ext uri="{9D8B030D-6E8A-4147-A177-3AD203B41FA5}">
                      <a16:colId xmlns:a16="http://schemas.microsoft.com/office/drawing/2014/main" val="20001"/>
                    </a:ext>
                  </a:extLst>
                </a:gridCol>
              </a:tblGrid>
              <a:tr h="277128">
                <a:tc gridSpan="2">
                  <a:txBody>
                    <a:bodyPr/>
                    <a:lstStyle/>
                    <a:p>
                      <a:pPr algn="ctr"/>
                      <a:r>
                        <a:rPr lang="en-US" dirty="0">
                          <a:latin typeface="Cambria" panose="02040503050406030204" pitchFamily="18" charset="0"/>
                          <a:ea typeface="Cambria" panose="02040503050406030204" pitchFamily="18" charset="0"/>
                          <a:cs typeface="Times New Roman" panose="02020603050405020304" pitchFamily="18" charset="0"/>
                        </a:rPr>
                        <a:t>Student Details</a:t>
                      </a:r>
                    </a:p>
                  </a:txBody>
                  <a:tcPr/>
                </a:tc>
                <a:tc hMerge="1">
                  <a:txBody>
                    <a:bodyPr/>
                    <a:lstStyle/>
                    <a:p>
                      <a:endParaRPr lang="en-US"/>
                    </a:p>
                  </a:txBody>
                  <a:tcPr/>
                </a:tc>
                <a:extLst>
                  <a:ext uri="{0D108BD9-81ED-4DB2-BD59-A6C34878D82A}">
                    <a16:rowId xmlns:a16="http://schemas.microsoft.com/office/drawing/2014/main" val="10000"/>
                  </a:ext>
                </a:extLst>
              </a:tr>
              <a:tr h="277128">
                <a:tc>
                  <a:txBody>
                    <a:bodyPr/>
                    <a:lstStyle/>
                    <a:p>
                      <a:pPr algn="l"/>
                      <a:r>
                        <a:rPr lang="en-US" b="1" dirty="0">
                          <a:latin typeface="Cambria" panose="02040503050406030204" pitchFamily="18" charset="0"/>
                          <a:ea typeface="Cambria" panose="02040503050406030204" pitchFamily="18" charset="0"/>
                          <a:cs typeface="Times New Roman" panose="02020603050405020304" pitchFamily="18" charset="0"/>
                        </a:rPr>
                        <a:t>NAME</a:t>
                      </a:r>
                    </a:p>
                  </a:txBody>
                  <a:tcPr/>
                </a:tc>
                <a:tc>
                  <a:txBody>
                    <a:bodyPr/>
                    <a:lstStyle/>
                    <a:p>
                      <a:pPr algn="ctr"/>
                      <a:r>
                        <a:rPr lang="en-US" b="1" dirty="0">
                          <a:latin typeface="Cambria" panose="02040503050406030204" pitchFamily="18" charset="0"/>
                          <a:ea typeface="Cambria" panose="02040503050406030204" pitchFamily="18" charset="0"/>
                          <a:cs typeface="Times New Roman" panose="02020603050405020304" pitchFamily="18" charset="0"/>
                        </a:rPr>
                        <a:t>ROLL NUMBER</a:t>
                      </a:r>
                    </a:p>
                  </a:txBody>
                  <a:tcPr/>
                </a:tc>
                <a:extLst>
                  <a:ext uri="{0D108BD9-81ED-4DB2-BD59-A6C34878D82A}">
                    <a16:rowId xmlns:a16="http://schemas.microsoft.com/office/drawing/2014/main" val="10001"/>
                  </a:ext>
                </a:extLst>
              </a:tr>
              <a:tr h="277128">
                <a:tc>
                  <a:txBody>
                    <a:bodyPr/>
                    <a:lstStyle/>
                    <a:p>
                      <a:pPr algn="l"/>
                      <a:r>
                        <a:rPr lang="en-US" altLang="en-US" b="1" dirty="0" err="1">
                          <a:latin typeface="Cambria" panose="02040503050406030204" pitchFamily="18" charset="0"/>
                          <a:ea typeface="Cambria" panose="02040503050406030204" pitchFamily="18" charset="0"/>
                          <a:cs typeface="Times New Roman" panose="02020603050405020304" pitchFamily="18" charset="0"/>
                        </a:rPr>
                        <a:t>Ayaluri</a:t>
                      </a:r>
                      <a:r>
                        <a:rPr lang="en-US" altLang="en-US" b="1" dirty="0">
                          <a:latin typeface="Cambria" panose="02040503050406030204" pitchFamily="18" charset="0"/>
                          <a:ea typeface="Cambria" panose="02040503050406030204" pitchFamily="18" charset="0"/>
                          <a:cs typeface="Times New Roman" panose="02020603050405020304" pitchFamily="18" charset="0"/>
                        </a:rPr>
                        <a:t> Balaji Shiva</a:t>
                      </a:r>
                    </a:p>
                  </a:txBody>
                  <a:tcPr/>
                </a:tc>
                <a:tc>
                  <a:txBody>
                    <a:bodyPr/>
                    <a:lstStyle/>
                    <a:p>
                      <a:pPr algn="ctr"/>
                      <a:r>
                        <a:rPr lang="en-US" dirty="0">
                          <a:latin typeface="Cambria" panose="02040503050406030204" pitchFamily="18" charset="0"/>
                          <a:ea typeface="Cambria" panose="02040503050406030204" pitchFamily="18" charset="0"/>
                          <a:cs typeface="Times New Roman" panose="02020603050405020304" pitchFamily="18" charset="0"/>
                        </a:rPr>
                        <a:t>20232MCA0037</a:t>
                      </a:r>
                    </a:p>
                  </a:txBody>
                  <a:tcPr/>
                </a:tc>
                <a:extLst>
                  <a:ext uri="{0D108BD9-81ED-4DB2-BD59-A6C34878D82A}">
                    <a16:rowId xmlns:a16="http://schemas.microsoft.com/office/drawing/2014/main" val="10002"/>
                  </a:ext>
                </a:extLst>
              </a:tr>
              <a:tr h="277128">
                <a:tc>
                  <a:txBody>
                    <a:bodyPr/>
                    <a:lstStyle/>
                    <a:p>
                      <a:pPr algn="l"/>
                      <a:r>
                        <a:rPr lang="en-US" b="1" dirty="0">
                          <a:latin typeface="Cambria" panose="02040503050406030204" pitchFamily="18" charset="0"/>
                          <a:ea typeface="Cambria" panose="02040503050406030204" pitchFamily="18" charset="0"/>
                          <a:cs typeface="Times New Roman" panose="02020603050405020304" pitchFamily="18" charset="0"/>
                        </a:rPr>
                        <a:t>Pasala Jaswanth</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en-IN" sz="1800" dirty="0">
                          <a:latin typeface="Calibri" panose="020F0502020204030204" pitchFamily="34" charset="0"/>
                          <a:cs typeface="Calibri" panose="020F0502020204030204" pitchFamily="34" charset="0"/>
                        </a:rPr>
                        <a:t>20211CEI0121</a:t>
                      </a:r>
                    </a:p>
                  </a:txBody>
                  <a:tcPr/>
                </a:tc>
                <a:extLst>
                  <a:ext uri="{0D108BD9-81ED-4DB2-BD59-A6C34878D82A}">
                    <a16:rowId xmlns:a16="http://schemas.microsoft.com/office/drawing/2014/main" val="10003"/>
                  </a:ext>
                </a:extLst>
              </a:tr>
              <a:tr h="277128">
                <a:tc>
                  <a:txBody>
                    <a:bodyPr/>
                    <a:lstStyle/>
                    <a:p>
                      <a:pPr algn="l"/>
                      <a:r>
                        <a:rPr lang="en-US" b="1" dirty="0" err="1">
                          <a:latin typeface="Cambria" panose="02040503050406030204" pitchFamily="18" charset="0"/>
                          <a:ea typeface="Cambria" panose="02040503050406030204" pitchFamily="18" charset="0"/>
                          <a:cs typeface="Times New Roman" panose="02020603050405020304" pitchFamily="18" charset="0"/>
                        </a:rPr>
                        <a:t>Perisetty</a:t>
                      </a:r>
                      <a:r>
                        <a:rPr lang="en-US" b="1" dirty="0">
                          <a:latin typeface="Cambria" panose="02040503050406030204" pitchFamily="18" charset="0"/>
                          <a:ea typeface="Cambria" panose="02040503050406030204" pitchFamily="18" charset="0"/>
                          <a:cs typeface="Times New Roman" panose="02020603050405020304" pitchFamily="18" charset="0"/>
                        </a:rPr>
                        <a:t> Uday Kiran</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en-IN" sz="1800" dirty="0">
                          <a:latin typeface="Calibri" panose="020F0502020204030204" pitchFamily="34" charset="0"/>
                          <a:cs typeface="Calibri" panose="020F0502020204030204" pitchFamily="34" charset="0"/>
                        </a:rPr>
                        <a:t>20211CEI0153</a:t>
                      </a:r>
                    </a:p>
                  </a:txBody>
                  <a:tcPr/>
                </a:tc>
                <a:extLst>
                  <a:ext uri="{0D108BD9-81ED-4DB2-BD59-A6C34878D82A}">
                    <a16:rowId xmlns:a16="http://schemas.microsoft.com/office/drawing/2014/main" val="10004"/>
                  </a:ext>
                </a:extLst>
              </a:tr>
              <a:tr h="277128">
                <a:tc>
                  <a:txBody>
                    <a:bodyPr/>
                    <a:lstStyle/>
                    <a:p>
                      <a:pPr algn="l">
                        <a:buNone/>
                      </a:pPr>
                      <a:r>
                        <a:rPr lang="en-US" b="1" dirty="0" err="1">
                          <a:latin typeface="Cambria" panose="02040503050406030204" pitchFamily="18" charset="0"/>
                          <a:ea typeface="Cambria" panose="02040503050406030204" pitchFamily="18" charset="0"/>
                          <a:cs typeface="Times New Roman" panose="02020603050405020304" pitchFamily="18" charset="0"/>
                        </a:rPr>
                        <a:t>Beduduri</a:t>
                      </a:r>
                      <a:r>
                        <a:rPr lang="en-US" b="1" dirty="0">
                          <a:latin typeface="Cambria" panose="02040503050406030204" pitchFamily="18" charset="0"/>
                          <a:ea typeface="Cambria" panose="02040503050406030204" pitchFamily="18" charset="0"/>
                          <a:cs typeface="Times New Roman" panose="02020603050405020304" pitchFamily="18" charset="0"/>
                        </a:rPr>
                        <a:t> Sainath Reddy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en-IN" sz="1800" dirty="0">
                          <a:latin typeface="Calibri" panose="020F0502020204030204" pitchFamily="34" charset="0"/>
                          <a:cs typeface="Calibri" panose="020F0502020204030204" pitchFamily="34" charset="0"/>
                        </a:rPr>
                        <a:t>20211CEI0150</a:t>
                      </a:r>
                    </a:p>
                  </a:txBody>
                  <a:tcPr/>
                </a:tc>
                <a:extLst>
                  <a:ext uri="{0D108BD9-81ED-4DB2-BD59-A6C34878D82A}">
                    <a16:rowId xmlns:a16="http://schemas.microsoft.com/office/drawing/2014/main" val="10005"/>
                  </a:ext>
                </a:extLst>
              </a:tr>
            </a:tbl>
          </a:graphicData>
        </a:graphic>
      </p:graphicFrame>
    </p:spTree>
  </p:cSld>
  <p:clrMapOvr>
    <a:masterClrMapping/>
  </p:clrMapOvr>
  <p:transition spd="slow">
    <p:blinds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540310"/>
          </a:xfrm>
        </p:spPr>
        <p:txBody>
          <a:bodyPr/>
          <a:lstStyle/>
          <a:p>
            <a:pPr marL="152400" algn="just">
              <a:lnSpc>
                <a:spcPct val="100000"/>
              </a:lnSpc>
              <a:spcBef>
                <a:spcPts val="0"/>
              </a:spcBef>
            </a:pPr>
            <a:r>
              <a:rPr lang="en-IN" sz="3200" b="1" dirty="0">
                <a:solidFill>
                  <a:schemeClr val="accent1">
                    <a:lumMod val="75000"/>
                  </a:schemeClr>
                </a:solidFill>
                <a:latin typeface="Times New Roman" panose="02020603050405020304" pitchFamily="18" charset="0"/>
                <a:cs typeface="Times New Roman" panose="02020603050405020304" pitchFamily="18" charset="0"/>
              </a:rPr>
              <a:t>Proposed System </a:t>
            </a:r>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smtClean="0"/>
              <a:t>10</a:t>
            </a:fld>
            <a:endParaRPr lang="en-US" altLang="en-US"/>
          </a:p>
        </p:txBody>
      </p:sp>
      <p:sp>
        <p:nvSpPr>
          <p:cNvPr id="3" name="Content Placeholder 2"/>
          <p:cNvSpPr>
            <a:spLocks noGrp="1"/>
          </p:cNvSpPr>
          <p:nvPr>
            <p:ph idx="1"/>
          </p:nvPr>
        </p:nvSpPr>
        <p:spPr>
          <a:xfrm>
            <a:off x="1334396" y="1079304"/>
            <a:ext cx="10965180" cy="4699392"/>
          </a:xfrm>
        </p:spPr>
        <p:txBody>
          <a:bodyPr/>
          <a:lstStyle/>
          <a:p>
            <a:pPr>
              <a:buNone/>
            </a:pPr>
            <a:r>
              <a:rPr lang="en-US" sz="2000" b="1" dirty="0"/>
              <a:t>1️⃣ Admin Access Module</a:t>
            </a:r>
          </a:p>
          <a:p>
            <a:pPr>
              <a:buFont typeface="Arial" panose="020B0604020202020204" pitchFamily="34" charset="0"/>
              <a:buChar char="•"/>
            </a:pPr>
            <a:r>
              <a:rPr lang="en-US" sz="2000" dirty="0"/>
              <a:t>The Admin can:</a:t>
            </a:r>
          </a:p>
          <a:p>
            <a:pPr marL="742950" lvl="1" indent="-285750">
              <a:buFont typeface="Arial" panose="020B0604020202020204" pitchFamily="34" charset="0"/>
              <a:buChar char="•"/>
            </a:pPr>
            <a:r>
              <a:rPr lang="en-US" sz="2000" dirty="0"/>
              <a:t>Add new research projects.</a:t>
            </a:r>
          </a:p>
          <a:p>
            <a:pPr marL="742950" lvl="1" indent="-285750">
              <a:buFont typeface="Arial" panose="020B0604020202020204" pitchFamily="34" charset="0"/>
              <a:buChar char="•"/>
            </a:pPr>
            <a:r>
              <a:rPr lang="en-US" sz="2000" dirty="0"/>
              <a:t>Edit existing project details.</a:t>
            </a:r>
          </a:p>
          <a:p>
            <a:pPr marL="742950" lvl="1" indent="-285750">
              <a:buFont typeface="Arial" panose="020B0604020202020204" pitchFamily="34" charset="0"/>
              <a:buChar char="•"/>
            </a:pPr>
            <a:r>
              <a:rPr lang="en-US" sz="2000" dirty="0"/>
              <a:t>Delete projects.</a:t>
            </a:r>
          </a:p>
          <a:p>
            <a:pPr marL="742950" lvl="1" indent="-285750">
              <a:buFont typeface="Arial" panose="020B0604020202020204" pitchFamily="34" charset="0"/>
              <a:buChar char="•"/>
            </a:pPr>
            <a:r>
              <a:rPr lang="en-US" sz="2000" dirty="0"/>
              <a:t>View statistical summaries and graphical analytics.</a:t>
            </a:r>
          </a:p>
          <a:p>
            <a:pPr>
              <a:buNone/>
            </a:pPr>
            <a:r>
              <a:rPr lang="en-US" sz="2000" b="1" dirty="0"/>
              <a:t>2️⃣ Faculty Access Module</a:t>
            </a:r>
          </a:p>
          <a:p>
            <a:r>
              <a:rPr lang="en-US" sz="2000" dirty="0"/>
              <a:t>The Faculty can:</a:t>
            </a:r>
          </a:p>
          <a:p>
            <a:pPr marL="742950" lvl="1" indent="-285750"/>
            <a:r>
              <a:rPr lang="en-US" sz="2000" dirty="0"/>
              <a:t>Add new Research Projects corresponding to that Faculty.</a:t>
            </a:r>
          </a:p>
          <a:p>
            <a:pPr marL="742950" lvl="1" indent="-285750"/>
            <a:r>
              <a:rPr lang="en-US" sz="2000" dirty="0"/>
              <a:t>Edit existing Faculty Projects details.</a:t>
            </a:r>
          </a:p>
          <a:p>
            <a:pPr marL="742950" lvl="1" indent="-285750"/>
            <a:r>
              <a:rPr lang="en-US" sz="2000" dirty="0"/>
              <a:t>Delete Respective Faculty Projects.</a:t>
            </a:r>
          </a:p>
          <a:p>
            <a:pPr marL="742950" lvl="1" indent="-285750"/>
            <a:r>
              <a:rPr lang="en-US" sz="2000" dirty="0"/>
              <a:t>View statistical summaries and graphical analytics of the Respective Faculty Projects.</a:t>
            </a:r>
          </a:p>
        </p:txBody>
      </p:sp>
    </p:spTree>
  </p:cSld>
  <p:clrMapOvr>
    <a:masterClrMapping/>
  </p:clrMapOvr>
  <p:transition spd="slow">
    <p:blinds dir="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A315D1-4AC7-E1E3-AAF1-89220D5AE58B}"/>
              </a:ext>
            </a:extLst>
          </p:cNvPr>
          <p:cNvSpPr>
            <a:spLocks noGrp="1"/>
          </p:cNvSpPr>
          <p:nvPr>
            <p:ph idx="1"/>
          </p:nvPr>
        </p:nvSpPr>
        <p:spPr>
          <a:xfrm>
            <a:off x="1317812" y="905435"/>
            <a:ext cx="10035987" cy="5271529"/>
          </a:xfrm>
        </p:spPr>
        <p:txBody>
          <a:bodyPr/>
          <a:lstStyle/>
          <a:p>
            <a:pPr>
              <a:buNone/>
            </a:pPr>
            <a:r>
              <a:rPr lang="en-US" sz="2000" b="1" dirty="0"/>
              <a:t>3️⃣ Real-Time Dashboard and Reporting</a:t>
            </a:r>
          </a:p>
          <a:p>
            <a:pPr>
              <a:buFont typeface="Arial" panose="020B0604020202020204" pitchFamily="34" charset="0"/>
              <a:buChar char="•"/>
            </a:pPr>
            <a:r>
              <a:rPr lang="en-US" sz="2000" dirty="0"/>
              <a:t>The Admin dashboard displays:</a:t>
            </a:r>
          </a:p>
          <a:p>
            <a:pPr marL="742950" lvl="1" indent="-285750">
              <a:buFont typeface="Arial" panose="020B0604020202020204" pitchFamily="34" charset="0"/>
              <a:buChar char="•"/>
            </a:pPr>
            <a:r>
              <a:rPr lang="en-US" sz="2000" dirty="0"/>
              <a:t>Total Projects (e.g., 123 projects)</a:t>
            </a:r>
          </a:p>
          <a:p>
            <a:pPr marL="742950" lvl="1" indent="-285750">
              <a:buFont typeface="Arial" panose="020B0604020202020204" pitchFamily="34" charset="0"/>
              <a:buChar char="•"/>
            </a:pPr>
            <a:r>
              <a:rPr lang="en-US" sz="2000" dirty="0"/>
              <a:t>Completed Projects (e.g., 20 projects)</a:t>
            </a:r>
          </a:p>
          <a:p>
            <a:pPr marL="742950" lvl="1" indent="-285750">
              <a:buFont typeface="Arial" panose="020B0604020202020204" pitchFamily="34" charset="0"/>
              <a:buChar char="•"/>
            </a:pPr>
            <a:r>
              <a:rPr lang="en-US" sz="2000" dirty="0"/>
              <a:t>Funded Projects (e.g., 54 projects)</a:t>
            </a:r>
          </a:p>
          <a:p>
            <a:pPr marL="742950" lvl="1" indent="-285750">
              <a:buFont typeface="Arial" panose="020B0604020202020204" pitchFamily="34" charset="0"/>
              <a:buChar char="•"/>
            </a:pPr>
            <a:r>
              <a:rPr lang="en-US" sz="2000" dirty="0"/>
              <a:t>Total Funding Amount (e.g., ₹1,37,65,225.65)</a:t>
            </a:r>
          </a:p>
          <a:p>
            <a:r>
              <a:rPr lang="en-IN" sz="2000" dirty="0"/>
              <a:t>The </a:t>
            </a:r>
            <a:r>
              <a:rPr lang="en-IN" sz="2000" dirty="0" err="1"/>
              <a:t>Facutly</a:t>
            </a:r>
            <a:r>
              <a:rPr lang="en-IN" sz="2000" dirty="0"/>
              <a:t> Dashboard displays:</a:t>
            </a:r>
            <a:endParaRPr lang="en-IN" sz="1600" dirty="0"/>
          </a:p>
          <a:p>
            <a:pPr lvl="1"/>
            <a:r>
              <a:rPr lang="en-IN" sz="1600" dirty="0"/>
              <a:t>Total Faculty Projects</a:t>
            </a:r>
          </a:p>
          <a:p>
            <a:pPr lvl="1"/>
            <a:r>
              <a:rPr lang="en-IN" sz="1600" dirty="0"/>
              <a:t>Completed Faculty Projects</a:t>
            </a:r>
          </a:p>
          <a:p>
            <a:pPr lvl="1"/>
            <a:r>
              <a:rPr lang="en-IN" sz="1600" dirty="0"/>
              <a:t>Funded Projects</a:t>
            </a:r>
          </a:p>
          <a:p>
            <a:pPr lvl="1"/>
            <a:r>
              <a:rPr lang="en-IN" sz="1600" dirty="0"/>
              <a:t>Total Funding Amount for Respective Faculty Projects</a:t>
            </a:r>
          </a:p>
        </p:txBody>
      </p:sp>
      <p:sp>
        <p:nvSpPr>
          <p:cNvPr id="4" name="Slide Number Placeholder 3">
            <a:extLst>
              <a:ext uri="{FF2B5EF4-FFF2-40B4-BE49-F238E27FC236}">
                <a16:creationId xmlns:a16="http://schemas.microsoft.com/office/drawing/2014/main" id="{BDFF69DD-8824-C976-3CB7-8B070C77F5F4}"/>
              </a:ext>
            </a:extLst>
          </p:cNvPr>
          <p:cNvSpPr>
            <a:spLocks noGrp="1"/>
          </p:cNvSpPr>
          <p:nvPr>
            <p:ph type="sldNum" sz="quarter" idx="12"/>
          </p:nvPr>
        </p:nvSpPr>
        <p:spPr/>
        <p:txBody>
          <a:bodyPr/>
          <a:lstStyle/>
          <a:p>
            <a:pPr>
              <a:defRPr/>
            </a:pPr>
            <a:fld id="{815EC703-C051-410C-8BA1-62752E291E83}" type="slidenum">
              <a:rPr lang="en-US" altLang="en-US" smtClean="0"/>
              <a:t>11</a:t>
            </a:fld>
            <a:endParaRPr lang="en-US" altLang="en-US"/>
          </a:p>
        </p:txBody>
      </p:sp>
    </p:spTree>
    <p:extLst>
      <p:ext uri="{BB962C8B-B14F-4D97-AF65-F5344CB8AC3E}">
        <p14:creationId xmlns:p14="http://schemas.microsoft.com/office/powerpoint/2010/main" val="81589682"/>
      </p:ext>
    </p:extLst>
  </p:cSld>
  <p:clrMapOvr>
    <a:masterClrMapping/>
  </p:clrMapOvr>
  <p:transition spd="slow">
    <p:blinds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04047" y="1004048"/>
            <a:ext cx="11062447" cy="5173232"/>
          </a:xfrm>
        </p:spPr>
        <p:txBody>
          <a:bodyPr/>
          <a:lstStyle/>
          <a:p>
            <a:pPr>
              <a:buNone/>
            </a:pPr>
            <a:r>
              <a:rPr lang="en-US" sz="2000" b="1" dirty="0"/>
              <a:t>1. Login </a:t>
            </a:r>
          </a:p>
          <a:p>
            <a:r>
              <a:rPr lang="en-US" sz="2000" dirty="0"/>
              <a:t>The initial step is to </a:t>
            </a:r>
            <a:r>
              <a:rPr lang="en-US" sz="2000" b="1" dirty="0"/>
              <a:t>log in</a:t>
            </a:r>
            <a:r>
              <a:rPr lang="en-US" sz="2000" dirty="0"/>
              <a:t> to the Presidency University system. This involves providing an email and password on the login page.</a:t>
            </a:r>
          </a:p>
          <a:p>
            <a:pPr>
              <a:buNone/>
            </a:pPr>
            <a:r>
              <a:rPr lang="en-US" sz="2000" b="1" dirty="0"/>
              <a:t>2. Admin Dashboard Overview </a:t>
            </a:r>
          </a:p>
          <a:p>
            <a:pPr>
              <a:buNone/>
            </a:pPr>
            <a:r>
              <a:rPr lang="en-US" sz="2000" dirty="0"/>
              <a:t>After successful login, the user is directed to the </a:t>
            </a:r>
            <a:r>
              <a:rPr lang="en-US" sz="2000" b="1" dirty="0"/>
              <a:t>Admin - Project Dashboard</a:t>
            </a:r>
            <a:r>
              <a:rPr lang="en-US" sz="2000" dirty="0"/>
              <a:t>. This dashboard provides a high-level overview of the research projects. Key metrics displayed include:</a:t>
            </a:r>
          </a:p>
          <a:p>
            <a:pPr>
              <a:buFont typeface="Arial" panose="020B0604020202020204" pitchFamily="34" charset="0"/>
              <a:buChar char="•"/>
            </a:pPr>
            <a:r>
              <a:rPr lang="en-US" sz="2000" b="1" dirty="0"/>
              <a:t>Total Projects:</a:t>
            </a:r>
            <a:r>
              <a:rPr lang="en-US" sz="2000" dirty="0"/>
              <a:t> 123</a:t>
            </a:r>
          </a:p>
          <a:p>
            <a:pPr>
              <a:buFont typeface="Arial" panose="020B0604020202020204" pitchFamily="34" charset="0"/>
              <a:buChar char="•"/>
            </a:pPr>
            <a:r>
              <a:rPr lang="en-US" sz="2000" b="1" dirty="0"/>
              <a:t>Completed Projects:</a:t>
            </a:r>
            <a:r>
              <a:rPr lang="en-US" sz="2000" dirty="0"/>
              <a:t> 20</a:t>
            </a:r>
          </a:p>
          <a:p>
            <a:pPr>
              <a:buFont typeface="Arial" panose="020B0604020202020204" pitchFamily="34" charset="0"/>
              <a:buChar char="•"/>
            </a:pPr>
            <a:r>
              <a:rPr lang="en-US" sz="2000" b="1" dirty="0"/>
              <a:t>Funded Projects:</a:t>
            </a:r>
            <a:r>
              <a:rPr lang="en-US" sz="2000" dirty="0"/>
              <a:t> 64</a:t>
            </a:r>
          </a:p>
          <a:p>
            <a:pPr>
              <a:buFont typeface="Arial" panose="020B0604020202020204" pitchFamily="34" charset="0"/>
              <a:buChar char="•"/>
            </a:pPr>
            <a:r>
              <a:rPr lang="en-US" sz="2000" b="1" dirty="0"/>
              <a:t>Total Funding Amount:</a:t>
            </a:r>
            <a:r>
              <a:rPr lang="en-US" sz="2000" dirty="0"/>
              <a:t> ₹1,37,65,225.65</a:t>
            </a:r>
          </a:p>
          <a:p>
            <a:pPr>
              <a:buNone/>
            </a:pPr>
            <a:r>
              <a:rPr lang="en-US" sz="2000" dirty="0"/>
              <a:t>The dashboard also presents visual distributions:</a:t>
            </a:r>
          </a:p>
          <a:p>
            <a:pPr marL="0" indent="0">
              <a:buNone/>
            </a:pPr>
            <a:endParaRPr lang="en-US" sz="2000" dirty="0"/>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a:t>12</a:t>
            </a:fld>
            <a:endParaRPr lang="en-US" altLang="en-US"/>
          </a:p>
        </p:txBody>
      </p:sp>
      <p:sp>
        <p:nvSpPr>
          <p:cNvPr id="2" name="TextBox 1">
            <a:extLst>
              <a:ext uri="{FF2B5EF4-FFF2-40B4-BE49-F238E27FC236}">
                <a16:creationId xmlns:a16="http://schemas.microsoft.com/office/drawing/2014/main" id="{415A466C-8E0B-9550-D5B3-AAFD78414FD4}"/>
              </a:ext>
            </a:extLst>
          </p:cNvPr>
          <p:cNvSpPr txBox="1"/>
          <p:nvPr/>
        </p:nvSpPr>
        <p:spPr>
          <a:xfrm>
            <a:off x="645459" y="412376"/>
            <a:ext cx="5161401" cy="861774"/>
          </a:xfrm>
          <a:prstGeom prst="rect">
            <a:avLst/>
          </a:prstGeom>
          <a:noFill/>
        </p:spPr>
        <p:txBody>
          <a:bodyPr wrap="square" rtlCol="0">
            <a:spAutoFit/>
          </a:bodyPr>
          <a:lstStyle/>
          <a:p>
            <a:r>
              <a:rPr lang="en-US" altLang="en-US" sz="3200" b="1" dirty="0">
                <a:solidFill>
                  <a:schemeClr val="accent1"/>
                </a:solidFill>
                <a:sym typeface="+mn-ea"/>
              </a:rPr>
              <a:t>Methodology Workflow </a:t>
            </a:r>
            <a:endParaRPr lang="en-US" altLang="en-US" sz="3200" b="1" dirty="0">
              <a:solidFill>
                <a:schemeClr val="accent1"/>
              </a:solidFill>
            </a:endParaRPr>
          </a:p>
          <a:p>
            <a:endParaRPr lang="en-IN" dirty="0"/>
          </a:p>
        </p:txBody>
      </p:sp>
    </p:spTree>
  </p:cSld>
  <p:clrMapOvr>
    <a:masterClrMapping/>
  </p:clrMapOvr>
  <p:transition spd="slow">
    <p:blinds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30942" y="627529"/>
            <a:ext cx="10322858" cy="5549751"/>
          </a:xfrm>
        </p:spPr>
        <p:txBody>
          <a:bodyPr/>
          <a:lstStyle/>
          <a:p>
            <a:pPr>
              <a:buFont typeface="Arial" panose="020B0604020202020204" pitchFamily="34" charset="0"/>
              <a:buChar char="•"/>
            </a:pPr>
            <a:r>
              <a:rPr lang="en-US" sz="2000" b="1" dirty="0"/>
              <a:t>Department-wise Project Distribution:</a:t>
            </a:r>
            <a:r>
              <a:rPr lang="en-US" sz="2000" dirty="0"/>
              <a:t> A bar chart showing the number of projects per department (CSE, ME, CE, EE, ECE).</a:t>
            </a:r>
          </a:p>
          <a:p>
            <a:pPr>
              <a:buFont typeface="Arial" panose="020B0604020202020204" pitchFamily="34" charset="0"/>
              <a:buChar char="•"/>
            </a:pPr>
            <a:r>
              <a:rPr lang="en-US" sz="2000" b="1" dirty="0"/>
              <a:t>Distribution of In-House vs. Funded Projects:</a:t>
            </a:r>
            <a:r>
              <a:rPr lang="en-US" sz="2000" dirty="0"/>
              <a:t> A pie chart indicating the percentage of in-house (44%) versus funded (56%) projects.</a:t>
            </a:r>
          </a:p>
          <a:p>
            <a:pPr>
              <a:buNone/>
            </a:pPr>
            <a:r>
              <a:rPr lang="en-US" sz="2000" b="1" dirty="0"/>
              <a:t>3. Project Management - View &amp; Search Projects </a:t>
            </a:r>
          </a:p>
          <a:p>
            <a:pPr>
              <a:buNone/>
            </a:pPr>
            <a:r>
              <a:rPr lang="en-US" sz="2000" dirty="0"/>
              <a:t>From the dashboard, the user can navigate to the </a:t>
            </a:r>
            <a:r>
              <a:rPr lang="en-US" sz="2000" b="1" dirty="0"/>
              <a:t>Project Management</a:t>
            </a:r>
            <a:r>
              <a:rPr lang="en-US" sz="2000" dirty="0"/>
              <a:t> section, which allows for viewing, adding, updating, or deleting projects. This section displays a table of "Research Projects" with columns such as:</a:t>
            </a:r>
          </a:p>
          <a:p>
            <a:pPr>
              <a:buFont typeface="Arial" panose="020B0604020202020204" pitchFamily="34" charset="0"/>
              <a:buChar char="•"/>
            </a:pPr>
            <a:r>
              <a:rPr lang="en-US" sz="2000" dirty="0"/>
              <a:t>Project ID</a:t>
            </a:r>
          </a:p>
          <a:p>
            <a:pPr>
              <a:buFont typeface="Arial" panose="020B0604020202020204" pitchFamily="34" charset="0"/>
              <a:buChar char="•"/>
            </a:pPr>
            <a:r>
              <a:rPr lang="en-US" sz="2000" dirty="0"/>
              <a:t>Title</a:t>
            </a:r>
          </a:p>
          <a:p>
            <a:pPr>
              <a:buFont typeface="Arial" panose="020B0604020202020204" pitchFamily="34" charset="0"/>
              <a:buChar char="•"/>
            </a:pPr>
            <a:r>
              <a:rPr lang="en-US" sz="2000" dirty="0"/>
              <a:t>Description</a:t>
            </a:r>
          </a:p>
          <a:p>
            <a:pPr>
              <a:buFont typeface="Arial" panose="020B0604020202020204" pitchFamily="34" charset="0"/>
              <a:buChar char="•"/>
            </a:pPr>
            <a:r>
              <a:rPr lang="en-US" sz="2000" dirty="0"/>
              <a:t>Status (e.g., Paused, Ongoing, Proposed)</a:t>
            </a:r>
          </a:p>
          <a:p>
            <a:pPr marL="0" indent="0">
              <a:buNone/>
            </a:pPr>
            <a:endParaRPr lang="en-US" sz="2000" dirty="0"/>
          </a:p>
          <a:p>
            <a:pPr marL="0" indent="0">
              <a:buNone/>
            </a:pPr>
            <a:endParaRPr lang="en-US" sz="2000" dirty="0"/>
          </a:p>
          <a:p>
            <a:pPr marL="0" indent="0">
              <a:buNone/>
            </a:pPr>
            <a:endParaRPr lang="en-US" sz="2000" dirty="0"/>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a:t>13</a:t>
            </a:fld>
            <a:endParaRPr lang="en-US" altLang="en-US"/>
          </a:p>
        </p:txBody>
      </p:sp>
    </p:spTree>
  </p:cSld>
  <p:clrMapOvr>
    <a:masterClrMapping/>
  </p:clrMapOvr>
  <p:transition spd="slow">
    <p:blinds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631"/>
            <a:ext cx="10515600" cy="1169735"/>
          </a:xfrm>
        </p:spPr>
        <p:txBody>
          <a:bodyPr/>
          <a:lstStyle/>
          <a:p>
            <a:pPr marL="152400" algn="just">
              <a:lnSpc>
                <a:spcPct val="100000"/>
              </a:lnSpc>
              <a:spcBef>
                <a:spcPts val="0"/>
              </a:spcBef>
            </a:pPr>
            <a:r>
              <a:rPr lang="en-IN" sz="3200" b="1" dirty="0">
                <a:solidFill>
                  <a:schemeClr val="accent1">
                    <a:lumMod val="75000"/>
                  </a:schemeClr>
                </a:solidFill>
                <a:latin typeface="Times New Roman" panose="02020603050405020304" pitchFamily="18" charset="0"/>
                <a:cs typeface="Times New Roman" panose="02020603050405020304" pitchFamily="18" charset="0"/>
              </a:rPr>
              <a:t>System </a:t>
            </a:r>
            <a:r>
              <a:rPr lang="en-US" altLang="en-IN" sz="3200" b="1" dirty="0">
                <a:solidFill>
                  <a:schemeClr val="accent1">
                    <a:lumMod val="75000"/>
                  </a:schemeClr>
                </a:solidFill>
                <a:latin typeface="Times New Roman" panose="02020603050405020304" pitchFamily="18" charset="0"/>
                <a:cs typeface="Times New Roman" panose="02020603050405020304" pitchFamily="18" charset="0"/>
              </a:rPr>
              <a:t>Design And Implementation</a:t>
            </a:r>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smtClean="0"/>
              <a:t>14</a:t>
            </a:fld>
            <a:endParaRPr lang="en-US" altLang="en-US"/>
          </a:p>
        </p:txBody>
      </p:sp>
      <p:pic>
        <p:nvPicPr>
          <p:cNvPr id="10" name="Content Placeholder 9">
            <a:extLst>
              <a:ext uri="{FF2B5EF4-FFF2-40B4-BE49-F238E27FC236}">
                <a16:creationId xmlns:a16="http://schemas.microsoft.com/office/drawing/2014/main" id="{E4273A55-C5D5-F51A-3216-55B8FF7BD8E0}"/>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21859" y="890541"/>
            <a:ext cx="8373035" cy="4918588"/>
          </a:xfrm>
        </p:spPr>
      </p:pic>
    </p:spTree>
  </p:cSld>
  <p:clrMapOvr>
    <a:masterClrMapping/>
  </p:clrMapOvr>
  <p:transition spd="slow">
    <p:blinds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0306" y="295835"/>
            <a:ext cx="10923494" cy="466165"/>
          </a:xfrm>
        </p:spPr>
        <p:txBody>
          <a:bodyPr/>
          <a:lstStyle/>
          <a:p>
            <a:pPr marL="0" indent="0">
              <a:buNone/>
            </a:pPr>
            <a:r>
              <a:rPr lang="en-US" altLang="en-US" b="1" dirty="0">
                <a:solidFill>
                  <a:schemeClr val="accent1"/>
                </a:solidFill>
              </a:rPr>
              <a:t>Workflow Description</a:t>
            </a:r>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a:t>15</a:t>
            </a:fld>
            <a:endParaRPr lang="en-US" altLang="en-US"/>
          </a:p>
        </p:txBody>
      </p:sp>
      <p:sp>
        <p:nvSpPr>
          <p:cNvPr id="6" name="Rectangle 2">
            <a:extLst>
              <a:ext uri="{FF2B5EF4-FFF2-40B4-BE49-F238E27FC236}">
                <a16:creationId xmlns:a16="http://schemas.microsoft.com/office/drawing/2014/main" id="{D95022B1-62AB-ED5F-657C-6B41911C6CC8}"/>
              </a:ext>
            </a:extLst>
          </p:cNvPr>
          <p:cNvSpPr>
            <a:spLocks noChangeArrowheads="1"/>
          </p:cNvSpPr>
          <p:nvPr/>
        </p:nvSpPr>
        <p:spPr bwMode="auto">
          <a:xfrm rot="10800000" flipV="1">
            <a:off x="932329" y="860612"/>
            <a:ext cx="11259670" cy="4043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User Login</a:t>
            </a:r>
            <a:r>
              <a:rPr kumimoji="0" lang="en-US" altLang="en-US" sz="1800" b="0" i="0" u="none" strike="noStrike" cap="none" normalizeH="0" baseline="0" dirty="0">
                <a:ln>
                  <a:noFill/>
                </a:ln>
                <a:solidFill>
                  <a:schemeClr val="tx1"/>
                </a:solidFill>
                <a:effectLst/>
                <a:latin typeface="Arial" panose="020B0604020202020204" pitchFamily="34" charset="0"/>
              </a:rPr>
              <a:t>: The workflow begins with a user accessing the Presidency University Home page, where they are presented with a login interface. The user must provide their email and password to proceed. Successful authentication grants access to the system.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Access Admin Dashboard</a:t>
            </a:r>
            <a:r>
              <a:rPr kumimoji="0" lang="en-US" altLang="en-US" sz="1800" b="0" i="0" u="none" strike="noStrike" cap="none" normalizeH="0" baseline="0" dirty="0">
                <a:ln>
                  <a:noFill/>
                </a:ln>
                <a:solidFill>
                  <a:schemeClr val="tx1"/>
                </a:solidFill>
                <a:effectLst/>
                <a:latin typeface="Arial" panose="020B0604020202020204" pitchFamily="34" charset="0"/>
              </a:rPr>
              <a:t>: After logging in, an administrator is directed to the "admin - Project Dashboard." This dashboard provides a high-level overview of all research projects, including: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Total Projects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Completed Projects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Funded Projects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Total Funding Amount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Visual distribution of projects by department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Distribution of in-house vs. funded projects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Navigate to Project Management</a:t>
            </a:r>
            <a:r>
              <a:rPr kumimoji="0" lang="en-US" altLang="en-US" sz="1800" b="0" i="0" u="none" strike="noStrike" cap="none" normalizeH="0" baseline="0" dirty="0">
                <a:ln>
                  <a:noFill/>
                </a:ln>
                <a:solidFill>
                  <a:schemeClr val="tx1"/>
                </a:solidFill>
                <a:effectLst/>
                <a:latin typeface="Arial" panose="020B0604020202020204" pitchFamily="34" charset="0"/>
              </a:rPr>
              <a:t>: From the dashboard, the user can navigate to the "Project Management" section, which is dedicated to managing "Research Projects." This section allows administrators to add, update, or delete projects.</a:t>
            </a:r>
          </a:p>
        </p:txBody>
      </p:sp>
    </p:spTree>
  </p:cSld>
  <p:clrMapOvr>
    <a:masterClrMapping/>
  </p:clrMapOvr>
  <p:transition spd="slow">
    <p:blinds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CF60F2B-14F8-4814-7DB2-B5CC09AA175D}"/>
              </a:ext>
            </a:extLst>
          </p:cNvPr>
          <p:cNvSpPr>
            <a:spLocks noGrp="1"/>
          </p:cNvSpPr>
          <p:nvPr>
            <p:ph type="sldNum" sz="quarter" idx="12"/>
          </p:nvPr>
        </p:nvSpPr>
        <p:spPr/>
        <p:txBody>
          <a:bodyPr/>
          <a:lstStyle/>
          <a:p>
            <a:pPr>
              <a:defRPr/>
            </a:pPr>
            <a:fld id="{815EC703-C051-410C-8BA1-62752E291E83}" type="slidenum">
              <a:rPr lang="en-US" altLang="en-US" smtClean="0"/>
              <a:t>16</a:t>
            </a:fld>
            <a:endParaRPr lang="en-US" altLang="en-US"/>
          </a:p>
        </p:txBody>
      </p:sp>
      <p:sp>
        <p:nvSpPr>
          <p:cNvPr id="5" name="Rectangle 1">
            <a:extLst>
              <a:ext uri="{FF2B5EF4-FFF2-40B4-BE49-F238E27FC236}">
                <a16:creationId xmlns:a16="http://schemas.microsoft.com/office/drawing/2014/main" id="{DAF54701-DA1C-B552-34D0-307A0EAB1BD2}"/>
              </a:ext>
            </a:extLst>
          </p:cNvPr>
          <p:cNvSpPr>
            <a:spLocks noGrp="1" noChangeArrowheads="1"/>
          </p:cNvSpPr>
          <p:nvPr>
            <p:ph idx="1"/>
          </p:nvPr>
        </p:nvSpPr>
        <p:spPr bwMode="auto">
          <a:xfrm>
            <a:off x="959224" y="209176"/>
            <a:ext cx="10829364"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00000"/>
              </a:lnSpc>
              <a:spcBef>
                <a:spcPct val="0"/>
              </a:spcBef>
            </a:pPr>
            <a:r>
              <a:rPr kumimoji="0" lang="en-US" altLang="en-US" sz="1800" b="1" i="0" u="none" strike="noStrike" cap="none" normalizeH="0" baseline="0" dirty="0">
                <a:ln>
                  <a:noFill/>
                </a:ln>
                <a:solidFill>
                  <a:schemeClr val="tx1"/>
                </a:solidFill>
                <a:effectLst/>
                <a:latin typeface="Arial" panose="020B0604020202020204" pitchFamily="34" charset="0"/>
              </a:rPr>
              <a:t>View and Search Projects</a:t>
            </a:r>
            <a:r>
              <a:rPr kumimoji="0" lang="en-US" altLang="en-US" sz="1800" b="0" i="0" u="none" strike="noStrike" cap="none" normalizeH="0" baseline="0" dirty="0">
                <a:ln>
                  <a:noFill/>
                </a:ln>
                <a:solidFill>
                  <a:schemeClr val="tx1"/>
                </a:solidFill>
                <a:effectLst/>
                <a:latin typeface="Arial" panose="020B0604020202020204" pitchFamily="34" charset="0"/>
              </a:rPr>
              <a:t>: Within the Project Management section, a table lists all research projects,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displaying details such as Project ID, Title, Description, Status, Start Date, End Date, Faculty ID, Department,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Project Type, Funded Amount, and Funding Agency. A search bar is available to filter projects, and pagination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allows Browse through multiple entries.</a:t>
            </a:r>
          </a:p>
          <a:p>
            <a:pPr>
              <a:lnSpc>
                <a:spcPct val="100000"/>
              </a:lnSpc>
              <a:spcBef>
                <a:spcPct val="0"/>
              </a:spcBef>
            </a:pPr>
            <a:r>
              <a:rPr kumimoji="0" lang="en-US" altLang="en-US" sz="1800" b="1" i="0" u="none" strike="noStrike" cap="none" normalizeH="0" baseline="0" dirty="0">
                <a:ln>
                  <a:noFill/>
                </a:ln>
                <a:solidFill>
                  <a:schemeClr val="tx1"/>
                </a:solidFill>
                <a:effectLst/>
                <a:latin typeface="Arial" panose="020B0604020202020204" pitchFamily="34" charset="0"/>
              </a:rPr>
              <a:t>Add a New Project</a:t>
            </a:r>
            <a:r>
              <a:rPr kumimoji="0" lang="en-US" altLang="en-US" sz="1800" b="0" i="0" u="none" strike="noStrike" cap="none" normalizeH="0" baseline="0" dirty="0">
                <a:ln>
                  <a:noFill/>
                </a:ln>
                <a:solidFill>
                  <a:schemeClr val="tx1"/>
                </a:solidFill>
                <a:effectLst/>
                <a:latin typeface="Arial" panose="020B0604020202020204" pitchFamily="34" charset="0"/>
              </a:rPr>
              <a:t>: To add a new project, the administrator clicks the "+ Add Project" button.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This action opens a "New Project Details" form where various fields like Project ID, Title, Description, Status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(e.g., Proposed), dates, Faculty ID, Department, Project Type (e.g., Inhouse), Funding Agency, and Funded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Amount can be entered. The user then clicks "Submit" to save the new project or "Cancel" to discard it.</a:t>
            </a:r>
          </a:p>
          <a:p>
            <a:pPr>
              <a:lnSpc>
                <a:spcPct val="100000"/>
              </a:lnSpc>
              <a:spcBef>
                <a:spcPct val="0"/>
              </a:spcBef>
            </a:pPr>
            <a:r>
              <a:rPr kumimoji="0" lang="en-US" altLang="en-US" sz="1800" b="1" i="0" u="none" strike="noStrike" cap="none" normalizeH="0" baseline="0" dirty="0">
                <a:ln>
                  <a:noFill/>
                </a:ln>
                <a:solidFill>
                  <a:schemeClr val="tx1"/>
                </a:solidFill>
                <a:effectLst/>
                <a:latin typeface="Arial" panose="020B0604020202020204" pitchFamily="34" charset="0"/>
              </a:rPr>
              <a:t>Edit an Existing Project</a:t>
            </a:r>
            <a:r>
              <a:rPr kumimoji="0" lang="en-US" altLang="en-US" sz="1800" b="0" i="0" u="none" strike="noStrike" cap="none" normalizeH="0" baseline="0" dirty="0">
                <a:ln>
                  <a:noFill/>
                </a:ln>
                <a:solidFill>
                  <a:schemeClr val="tx1"/>
                </a:solidFill>
                <a:effectLst/>
                <a:latin typeface="Arial" panose="020B0604020202020204" pitchFamily="34" charset="0"/>
              </a:rPr>
              <a:t>: To modify an existing project, the administrator clicks the "Edit" icon (pencil) in the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"Action" column for a specific project in the list. This opens an "Edit Project Details" form, pre-populated with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the current project's information, allowing for updates to any of the fields. Similar to adding a project, the user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clicks "Submit" to save changes or "Cancel".</a:t>
            </a:r>
          </a:p>
        </p:txBody>
      </p:sp>
    </p:spTree>
    <p:extLst>
      <p:ext uri="{BB962C8B-B14F-4D97-AF65-F5344CB8AC3E}">
        <p14:creationId xmlns:p14="http://schemas.microsoft.com/office/powerpoint/2010/main" val="1813445876"/>
      </p:ext>
    </p:extLst>
  </p:cSld>
  <p:clrMapOvr>
    <a:masterClrMapping/>
  </p:clrMapOvr>
  <p:transition spd="slow">
    <p:blinds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9241"/>
          </a:xfrm>
        </p:spPr>
        <p:txBody>
          <a:bodyPr/>
          <a:lstStyle/>
          <a:p>
            <a:pPr marL="152400" algn="just">
              <a:lnSpc>
                <a:spcPct val="100000"/>
              </a:lnSpc>
              <a:spcBef>
                <a:spcPts val="0"/>
              </a:spcBef>
            </a:pPr>
            <a:r>
              <a:rPr lang="en-IN" sz="3200" b="1" dirty="0">
                <a:solidFill>
                  <a:schemeClr val="accent1">
                    <a:lumMod val="75000"/>
                  </a:schemeClr>
                </a:solidFill>
                <a:latin typeface="Times New Roman" panose="02020603050405020304" pitchFamily="18" charset="0"/>
                <a:cs typeface="Times New Roman" panose="02020603050405020304" pitchFamily="18" charset="0"/>
              </a:rPr>
              <a:t>Advantages of Proposed System/Work</a:t>
            </a:r>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smtClean="0"/>
              <a:t>17</a:t>
            </a:fld>
            <a:endParaRPr lang="en-US" altLang="en-US"/>
          </a:p>
        </p:txBody>
      </p:sp>
      <p:sp>
        <p:nvSpPr>
          <p:cNvPr id="6" name="TextBox 5">
            <a:extLst>
              <a:ext uri="{FF2B5EF4-FFF2-40B4-BE49-F238E27FC236}">
                <a16:creationId xmlns:a16="http://schemas.microsoft.com/office/drawing/2014/main" id="{FDEF0703-5BAA-78E0-CE70-277E7BC3C41C}"/>
              </a:ext>
            </a:extLst>
          </p:cNvPr>
          <p:cNvSpPr txBox="1"/>
          <p:nvPr/>
        </p:nvSpPr>
        <p:spPr>
          <a:xfrm rot="10800000">
            <a:off x="2826030" y="5566184"/>
            <a:ext cx="8426580" cy="86661"/>
          </a:xfrm>
          <a:prstGeom prst="rect">
            <a:avLst/>
          </a:prstGeom>
          <a:noFill/>
        </p:spPr>
        <p:txBody>
          <a:bodyPr wrap="square" rtlCol="0">
            <a:spAutoFit/>
          </a:bodyPr>
          <a:lstStyle/>
          <a:p>
            <a:endParaRPr lang="en-IN" dirty="0"/>
          </a:p>
        </p:txBody>
      </p:sp>
      <p:sp>
        <p:nvSpPr>
          <p:cNvPr id="9" name="Rectangle 4">
            <a:extLst>
              <a:ext uri="{FF2B5EF4-FFF2-40B4-BE49-F238E27FC236}">
                <a16:creationId xmlns:a16="http://schemas.microsoft.com/office/drawing/2014/main" id="{35FCEB72-6539-2EDB-90F3-45E7BBEE9F0C}"/>
              </a:ext>
            </a:extLst>
          </p:cNvPr>
          <p:cNvSpPr>
            <a:spLocks noChangeArrowheads="1"/>
          </p:cNvSpPr>
          <p:nvPr/>
        </p:nvSpPr>
        <p:spPr bwMode="auto">
          <a:xfrm rot="10800000" flipV="1">
            <a:off x="1532964" y="1325217"/>
            <a:ext cx="9820834"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Centralized Project Overview:</a:t>
            </a:r>
            <a:r>
              <a:rPr kumimoji="0" lang="en-US" altLang="en-US" sz="2000" b="0" i="0" u="none" strike="noStrike" cap="none" normalizeH="0" baseline="0" dirty="0">
                <a:ln>
                  <a:noFill/>
                </a:ln>
                <a:solidFill>
                  <a:schemeClr val="tx1"/>
                </a:solidFill>
                <a:effectLst/>
                <a:latin typeface="Arial" panose="020B0604020202020204" pitchFamily="34" charset="0"/>
              </a:rPr>
              <a:t> The "Admin - Project Dashboard" provides a quick and comprehensive summary of all projects, including total projects, completed projects, funded projects, and total funding amount. This centralized view aids in high-level tracking and reporting.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Visual Data Representation:</a:t>
            </a:r>
            <a:r>
              <a:rPr kumimoji="0" lang="en-US" altLang="en-US" sz="2000" b="0" i="0" u="none" strike="noStrike" cap="none" normalizeH="0" baseline="0" dirty="0">
                <a:ln>
                  <a:noFill/>
                </a:ln>
                <a:solidFill>
                  <a:schemeClr val="tx1"/>
                </a:solidFill>
                <a:effectLst/>
                <a:latin typeface="Arial" panose="020B0604020202020204" pitchFamily="34" charset="0"/>
              </a:rPr>
              <a:t> The dashboard includes graphical distributions of projects by department and funding type (in-house vs. funded). This visual approach helps in quickly understanding project demographics and funding trends.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Streamlined Project Management:</a:t>
            </a:r>
            <a:r>
              <a:rPr kumimoji="0" lang="en-US" altLang="en-US" sz="2000" b="0" i="0" u="none" strike="noStrike" cap="none" normalizeH="0" baseline="0" dirty="0">
                <a:ln>
                  <a:noFill/>
                </a:ln>
                <a:solidFill>
                  <a:schemeClr val="tx1"/>
                </a:solidFill>
                <a:effectLst/>
                <a:latin typeface="Arial" panose="020B0604020202020204" pitchFamily="34" charset="0"/>
              </a:rPr>
              <a:t> The "Project Management" section allows for efficient "Add, Update or Delete Projects". This indicates a direct and intuitive way to maintain project records. </a:t>
            </a:r>
          </a:p>
        </p:txBody>
      </p:sp>
    </p:spTree>
  </p:cSld>
  <p:clrMapOvr>
    <a:masterClrMapping/>
  </p:clrMapOvr>
  <p:transition spd="slow">
    <p:blinds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96311"/>
          </a:xfrm>
        </p:spPr>
        <p:txBody>
          <a:bodyPr/>
          <a:lstStyle/>
          <a:p>
            <a:r>
              <a:rPr lang="en-US" sz="3200" b="1" dirty="0">
                <a:solidFill>
                  <a:srgbClr val="0070C0"/>
                </a:solidFill>
                <a:latin typeface="Times New Roman" panose="02020603050405020304" pitchFamily="18" charset="0"/>
                <a:cs typeface="Times New Roman" panose="02020603050405020304" pitchFamily="18" charset="0"/>
              </a:rPr>
              <a:t>Internship Road Map</a:t>
            </a:r>
          </a:p>
        </p:txBody>
      </p:sp>
      <p:sp>
        <p:nvSpPr>
          <p:cNvPr id="4" name="Slide Number Placeholder 3"/>
          <p:cNvSpPr>
            <a:spLocks noGrp="1"/>
          </p:cNvSpPr>
          <p:nvPr>
            <p:ph type="sldNum" sz="quarter" idx="12"/>
          </p:nvPr>
        </p:nvSpPr>
        <p:spPr/>
        <p:txBody>
          <a:bodyPr/>
          <a:lstStyle/>
          <a:p>
            <a:pPr marL="0" marR="0" lvl="0" indent="0" algn="r" defTabSz="457200" rtl="0" eaLnBrk="0" fontAlgn="base" latinLnBrk="0" hangingPunct="0">
              <a:lnSpc>
                <a:spcPct val="100000"/>
              </a:lnSpc>
              <a:spcBef>
                <a:spcPct val="0"/>
              </a:spcBef>
              <a:spcAft>
                <a:spcPct val="0"/>
              </a:spcAft>
              <a:buClrTx/>
              <a:buSzTx/>
              <a:buFontTx/>
              <a:buNone/>
              <a:defRPr/>
            </a:pPr>
            <a:fld id="{815EC703-C051-410C-8BA1-62752E291E83}" type="slidenum">
              <a:rPr kumimoji="0" lang="en-US" altLang="en-US" sz="1200" b="0" i="0" u="none" strike="noStrike" kern="1200" cap="none" spc="0" normalizeH="0" baseline="0" noProof="0" smtClean="0">
                <a:ln>
                  <a:noFill/>
                </a:ln>
                <a:solidFill>
                  <a:srgbClr val="898989"/>
                </a:solidFill>
                <a:effectLst/>
                <a:uLnTx/>
                <a:uFillTx/>
                <a:latin typeface="Calibri" panose="020F0502020204030204" pitchFamily="34" charset="0"/>
                <a:ea typeface="+mn-ea"/>
                <a:cs typeface="Arial" panose="020B0604020202020204" pitchFamily="34" charset="0"/>
              </a:rPr>
              <a:t>18</a:t>
            </a:fld>
            <a:endParaRPr kumimoji="0" lang="en-US" altLang="en-US" sz="1200" b="0" i="0" u="none" strike="noStrike" kern="1200" cap="none" spc="0" normalizeH="0" baseline="0" noProof="0">
              <a:ln>
                <a:noFill/>
              </a:ln>
              <a:solidFill>
                <a:srgbClr val="898989"/>
              </a:solidFill>
              <a:effectLst/>
              <a:uLnTx/>
              <a:uFillTx/>
              <a:latin typeface="Calibri" panose="020F0502020204030204" pitchFamily="34" charset="0"/>
              <a:ea typeface="+mn-ea"/>
              <a:cs typeface="Arial" panose="020B0604020202020204" pitchFamily="34" charset="0"/>
            </a:endParaRPr>
          </a:p>
        </p:txBody>
      </p:sp>
      <p:sp>
        <p:nvSpPr>
          <p:cNvPr id="6" name="TextBox 5"/>
          <p:cNvSpPr txBox="1"/>
          <p:nvPr/>
        </p:nvSpPr>
        <p:spPr>
          <a:xfrm>
            <a:off x="470371" y="901298"/>
            <a:ext cx="309880" cy="368300"/>
          </a:xfrm>
          <a:prstGeom prst="rect">
            <a:avLst/>
          </a:prstGeom>
          <a:noFill/>
        </p:spPr>
        <p:txBody>
          <a:bodyPr wrap="none" rtlCol="0">
            <a:spAutoFit/>
          </a:bodyPr>
          <a:lstStyle/>
          <a:p>
            <a:pPr marL="0" marR="0" lvl="0" indent="0" algn="l" defTabSz="457200" rtl="0" eaLnBrk="0" fontAlgn="base" latinLnBrk="0" hangingPunct="0">
              <a:lnSpc>
                <a:spcPct val="100000"/>
              </a:lnSpc>
              <a:spcBef>
                <a:spcPct val="0"/>
              </a:spcBef>
              <a:spcAft>
                <a:spcPct val="0"/>
              </a:spcAft>
              <a:buClrTx/>
              <a:buSzTx/>
              <a:buFontTx/>
              <a:buNone/>
              <a:defRPr/>
            </a:pPr>
            <a:endParaRPr kumimoji="0" lang="en-GB" sz="1800" b="0" i="0" u="none" strike="noStrike" kern="1200" cap="none" spc="0" normalizeH="0" baseline="0" noProof="0" dirty="0">
              <a:ln>
                <a:noFill/>
              </a:ln>
              <a:solidFill>
                <a:srgbClr val="0070C0"/>
              </a:solidFill>
              <a:effectLst/>
              <a:uLnTx/>
              <a:uFillTx/>
              <a:latin typeface="Calibri" panose="020F0502020204030204" pitchFamily="34" charset="0"/>
              <a:ea typeface="+mn-ea"/>
              <a:cs typeface="Arial" panose="020B0604020202020204" pitchFamily="34" charset="0"/>
            </a:endParaRPr>
          </a:p>
        </p:txBody>
      </p:sp>
      <p:pic>
        <p:nvPicPr>
          <p:cNvPr id="5" name="Content Placeholder 4"/>
          <p:cNvPicPr>
            <a:picLocks noGrp="1" noChangeAspect="1"/>
          </p:cNvPicPr>
          <p:nvPr>
            <p:ph idx="1"/>
          </p:nvPr>
        </p:nvPicPr>
        <p:blipFill>
          <a:blip r:embed="rId2"/>
          <a:stretch>
            <a:fillRect/>
          </a:stretch>
        </p:blipFill>
        <p:spPr>
          <a:xfrm>
            <a:off x="1807210" y="1507490"/>
            <a:ext cx="8046085" cy="3597910"/>
          </a:xfrm>
          <a:prstGeom prst="rect">
            <a:avLst/>
          </a:prstGeom>
        </p:spPr>
      </p:pic>
    </p:spTree>
  </p:cSld>
  <p:clrMapOvr>
    <a:masterClrMapping/>
  </p:clrMapOvr>
  <p:transition spd="slow">
    <p:blinds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96311"/>
          </a:xfrm>
        </p:spPr>
        <p:txBody>
          <a:bodyPr/>
          <a:lstStyle/>
          <a:p>
            <a:r>
              <a:rPr lang="en-US" sz="3200" b="1" dirty="0">
                <a:solidFill>
                  <a:srgbClr val="0070C0"/>
                </a:solidFill>
                <a:latin typeface="Times New Roman" panose="02020603050405020304" pitchFamily="18" charset="0"/>
                <a:cs typeface="Times New Roman" panose="02020603050405020304" pitchFamily="18" charset="0"/>
              </a:rPr>
              <a:t>Screenshots</a:t>
            </a:r>
          </a:p>
        </p:txBody>
      </p:sp>
      <p:sp>
        <p:nvSpPr>
          <p:cNvPr id="4" name="Slide Number Placeholder 3"/>
          <p:cNvSpPr>
            <a:spLocks noGrp="1"/>
          </p:cNvSpPr>
          <p:nvPr>
            <p:ph type="sldNum" sz="quarter" idx="12"/>
          </p:nvPr>
        </p:nvSpPr>
        <p:spPr/>
        <p:txBody>
          <a:bodyPr/>
          <a:lstStyle/>
          <a:p>
            <a:pPr marL="0" marR="0" lvl="0" indent="0" algn="r" defTabSz="457200" rtl="0" eaLnBrk="0" fontAlgn="base" latinLnBrk="0" hangingPunct="0">
              <a:lnSpc>
                <a:spcPct val="100000"/>
              </a:lnSpc>
              <a:spcBef>
                <a:spcPct val="0"/>
              </a:spcBef>
              <a:spcAft>
                <a:spcPct val="0"/>
              </a:spcAft>
              <a:buClrTx/>
              <a:buSzTx/>
              <a:buFontTx/>
              <a:buNone/>
              <a:defRPr/>
            </a:pPr>
            <a:fld id="{815EC703-C051-410C-8BA1-62752E291E83}" type="slidenum">
              <a:rPr kumimoji="0" lang="en-US" altLang="en-US" sz="1200" b="0" i="0" u="none" strike="noStrike" kern="1200" cap="none" spc="0" normalizeH="0" baseline="0" noProof="0" smtClean="0">
                <a:ln>
                  <a:noFill/>
                </a:ln>
                <a:solidFill>
                  <a:srgbClr val="898989"/>
                </a:solidFill>
                <a:effectLst/>
                <a:uLnTx/>
                <a:uFillTx/>
                <a:latin typeface="Calibri" panose="020F0502020204030204" pitchFamily="34" charset="0"/>
                <a:ea typeface="+mn-ea"/>
                <a:cs typeface="Arial" panose="020B0604020202020204" pitchFamily="34" charset="0"/>
              </a:rPr>
              <a:t>19</a:t>
            </a:fld>
            <a:endParaRPr kumimoji="0" lang="en-US" altLang="en-US" sz="1200" b="0" i="0" u="none" strike="noStrike" kern="1200" cap="none" spc="0" normalizeH="0" baseline="0" noProof="0">
              <a:ln>
                <a:noFill/>
              </a:ln>
              <a:solidFill>
                <a:srgbClr val="898989"/>
              </a:solidFill>
              <a:effectLst/>
              <a:uLnTx/>
              <a:uFillTx/>
              <a:latin typeface="Calibri" panose="020F0502020204030204" pitchFamily="34" charset="0"/>
              <a:ea typeface="+mn-ea"/>
              <a:cs typeface="Arial" panose="020B0604020202020204" pitchFamily="34"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270000" y="961390"/>
            <a:ext cx="8571230" cy="4351655"/>
          </a:xfrm>
          <a:prstGeom prst="rect">
            <a:avLst/>
          </a:prstGeom>
        </p:spPr>
      </p:pic>
    </p:spTree>
  </p:cSld>
  <p:clrMapOvr>
    <a:masterClrMapping/>
  </p:clrMapOvr>
  <p:transition spd="slow">
    <p:blinds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panose="020B0604030504040204"/>
              <a:buNone/>
            </a:pPr>
            <a:r>
              <a:rPr lang="en-GB" dirty="0">
                <a:latin typeface="Cambria" panose="02040503050406030204" pitchFamily="18" charset="0"/>
                <a:ea typeface="Cambria" panose="02040503050406030204" pitchFamily="18" charset="0"/>
              </a:rPr>
              <a:t>Content</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704516" y="1033670"/>
            <a:ext cx="10668000" cy="5039139"/>
          </a:xfrm>
          <a:prstGeom prst="rect">
            <a:avLst/>
          </a:prstGeom>
          <a:noFill/>
          <a:ln>
            <a:noFill/>
          </a:ln>
        </p:spPr>
        <p:txBody>
          <a:bodyPr spcFirstLastPara="1" wrap="square" lIns="91425" tIns="45700" rIns="91425" bIns="45700" anchor="t" anchorCtr="0">
            <a:noAutofit/>
          </a:bodyPr>
          <a:lstStyle/>
          <a:p>
            <a:pPr marL="495300" indent="-342900" algn="just">
              <a:lnSpc>
                <a:spcPct val="100000"/>
              </a:lnSpc>
              <a:spcBef>
                <a:spcPts val="0"/>
              </a:spcBef>
              <a:buFont typeface="Wingdings" panose="05000000000000000000" charset="0"/>
              <a:buChar char="Ø"/>
            </a:pPr>
            <a:r>
              <a:rPr lang="en-US" altLang="en-IN" sz="2400" b="1" dirty="0">
                <a:solidFill>
                  <a:schemeClr val="accent1">
                    <a:lumMod val="75000"/>
                  </a:schemeClr>
                </a:solidFill>
                <a:latin typeface="Times New Roman" panose="02020603050405020304" pitchFamily="18" charset="0"/>
                <a:cs typeface="Times New Roman" panose="02020603050405020304" pitchFamily="18" charset="0"/>
              </a:rPr>
              <a:t>About Company Or Oganisation</a:t>
            </a:r>
            <a:endParaRPr lang="en-IN" sz="2400" b="1" dirty="0">
              <a:solidFill>
                <a:schemeClr val="accent1">
                  <a:lumMod val="75000"/>
                </a:schemeClr>
              </a:solidFill>
              <a:latin typeface="Times New Roman" panose="02020603050405020304" pitchFamily="18" charset="0"/>
              <a:cs typeface="Times New Roman" panose="02020603050405020304" pitchFamily="18" charset="0"/>
            </a:endParaRPr>
          </a:p>
          <a:p>
            <a:pPr marL="495300" indent="-342900" algn="just">
              <a:lnSpc>
                <a:spcPct val="100000"/>
              </a:lnSpc>
              <a:spcBef>
                <a:spcPts val="0"/>
              </a:spcBef>
              <a:buFont typeface="Wingdings" panose="05000000000000000000" charset="0"/>
              <a:buChar char="Ø"/>
            </a:pPr>
            <a:r>
              <a:rPr lang="en-IN" sz="2400" b="1" dirty="0">
                <a:solidFill>
                  <a:schemeClr val="accent1">
                    <a:lumMod val="75000"/>
                  </a:schemeClr>
                </a:solidFill>
                <a:latin typeface="Times New Roman" panose="02020603050405020304" pitchFamily="18" charset="0"/>
                <a:cs typeface="Times New Roman" panose="02020603050405020304" pitchFamily="18" charset="0"/>
              </a:rPr>
              <a:t>Working domain or the technology</a:t>
            </a:r>
            <a:endParaRPr lang="en-US" sz="2400" dirty="0">
              <a:latin typeface="Cambria" panose="02040503050406030204" pitchFamily="18" charset="0"/>
              <a:ea typeface="Cambria" panose="02040503050406030204" pitchFamily="18" charset="0"/>
            </a:endParaRPr>
          </a:p>
          <a:p>
            <a:pPr marL="495300" indent="-342900" algn="just">
              <a:lnSpc>
                <a:spcPct val="100000"/>
              </a:lnSpc>
              <a:spcBef>
                <a:spcPts val="0"/>
              </a:spcBef>
              <a:buFont typeface="Wingdings" panose="05000000000000000000" charset="0"/>
              <a:buChar char="Ø"/>
            </a:pPr>
            <a:r>
              <a:rPr lang="en-IN" sz="2400" b="1" dirty="0">
                <a:solidFill>
                  <a:schemeClr val="accent1">
                    <a:lumMod val="75000"/>
                  </a:schemeClr>
                </a:solidFill>
                <a:latin typeface="Times New Roman" panose="02020603050405020304" pitchFamily="18" charset="0"/>
                <a:cs typeface="Times New Roman" panose="02020603050405020304" pitchFamily="18" charset="0"/>
              </a:rPr>
              <a:t>Challenges Faced in Internship</a:t>
            </a:r>
            <a:endParaRPr lang="en-US" sz="2400" dirty="0">
              <a:latin typeface="Cambria" panose="02040503050406030204" pitchFamily="18" charset="0"/>
              <a:ea typeface="Cambria" panose="02040503050406030204" pitchFamily="18" charset="0"/>
            </a:endParaRPr>
          </a:p>
          <a:p>
            <a:pPr marL="495300" indent="-342900" algn="just">
              <a:lnSpc>
                <a:spcPct val="100000"/>
              </a:lnSpc>
              <a:spcBef>
                <a:spcPts val="0"/>
              </a:spcBef>
              <a:buFont typeface="Wingdings" panose="05000000000000000000" charset="0"/>
              <a:buChar char="Ø"/>
            </a:pPr>
            <a:r>
              <a:rPr lang="en-IN" sz="2400" b="1" dirty="0">
                <a:solidFill>
                  <a:schemeClr val="accent1">
                    <a:lumMod val="75000"/>
                  </a:schemeClr>
                </a:solidFill>
                <a:latin typeface="Times New Roman" panose="02020603050405020304" pitchFamily="18" charset="0"/>
                <a:cs typeface="Times New Roman" panose="02020603050405020304" pitchFamily="18" charset="0"/>
              </a:rPr>
              <a:t>Objectives of the work</a:t>
            </a:r>
          </a:p>
          <a:p>
            <a:pPr marL="495300" indent="-342900" algn="just">
              <a:lnSpc>
                <a:spcPct val="100000"/>
              </a:lnSpc>
              <a:spcBef>
                <a:spcPts val="0"/>
              </a:spcBef>
              <a:buFont typeface="Wingdings" panose="05000000000000000000" charset="0"/>
              <a:buChar char="Ø"/>
            </a:pPr>
            <a:r>
              <a:rPr lang="en-IN" sz="2400" b="1" dirty="0">
                <a:solidFill>
                  <a:schemeClr val="accent1">
                    <a:lumMod val="75000"/>
                  </a:schemeClr>
                </a:solidFill>
                <a:latin typeface="Times New Roman" panose="02020603050405020304" pitchFamily="18" charset="0"/>
                <a:cs typeface="Times New Roman" panose="02020603050405020304" pitchFamily="18" charset="0"/>
              </a:rPr>
              <a:t>Literature Review</a:t>
            </a:r>
          </a:p>
          <a:p>
            <a:pPr marL="495300" indent="-342900" algn="just">
              <a:lnSpc>
                <a:spcPct val="100000"/>
              </a:lnSpc>
              <a:spcBef>
                <a:spcPts val="0"/>
              </a:spcBef>
              <a:buFont typeface="Wingdings" panose="05000000000000000000" charset="0"/>
              <a:buChar char="Ø"/>
            </a:pPr>
            <a:r>
              <a:rPr lang="en-IN" sz="2400" b="1" dirty="0">
                <a:solidFill>
                  <a:schemeClr val="accent1">
                    <a:lumMod val="75000"/>
                  </a:schemeClr>
                </a:solidFill>
                <a:latin typeface="Times New Roman" panose="02020603050405020304" pitchFamily="18" charset="0"/>
                <a:cs typeface="Times New Roman" panose="02020603050405020304" pitchFamily="18" charset="0"/>
              </a:rPr>
              <a:t>Proposed System</a:t>
            </a:r>
          </a:p>
          <a:p>
            <a:pPr marL="495300" indent="-342900" algn="just">
              <a:lnSpc>
                <a:spcPct val="100000"/>
              </a:lnSpc>
              <a:spcBef>
                <a:spcPts val="0"/>
              </a:spcBef>
              <a:buFont typeface="Wingdings" panose="05000000000000000000" charset="0"/>
              <a:buChar char="Ø"/>
            </a:pPr>
            <a:r>
              <a:rPr lang="en-US" altLang="en-IN" sz="2400" b="1" dirty="0">
                <a:solidFill>
                  <a:schemeClr val="accent1">
                    <a:lumMod val="75000"/>
                  </a:schemeClr>
                </a:solidFill>
                <a:latin typeface="Times New Roman" panose="02020603050405020304" pitchFamily="18" charset="0"/>
                <a:cs typeface="Times New Roman" panose="02020603050405020304" pitchFamily="18" charset="0"/>
              </a:rPr>
              <a:t> </a:t>
            </a:r>
            <a:r>
              <a:rPr lang="en-IN" sz="2400" b="1" dirty="0">
                <a:solidFill>
                  <a:schemeClr val="accent1">
                    <a:lumMod val="75000"/>
                  </a:schemeClr>
                </a:solidFill>
                <a:latin typeface="Times New Roman" panose="02020603050405020304" pitchFamily="18" charset="0"/>
                <a:cs typeface="Times New Roman" panose="02020603050405020304" pitchFamily="18" charset="0"/>
              </a:rPr>
              <a:t>System </a:t>
            </a:r>
            <a:r>
              <a:rPr lang="en-US" altLang="en-IN" sz="2400" b="1" dirty="0">
                <a:solidFill>
                  <a:schemeClr val="accent1">
                    <a:lumMod val="75000"/>
                  </a:schemeClr>
                </a:solidFill>
                <a:latin typeface="Times New Roman" panose="02020603050405020304" pitchFamily="18" charset="0"/>
                <a:cs typeface="Times New Roman" panose="02020603050405020304" pitchFamily="18" charset="0"/>
              </a:rPr>
              <a:t>Design And Implementation</a:t>
            </a:r>
            <a:endParaRPr lang="en-IN" sz="2400" b="1" dirty="0">
              <a:solidFill>
                <a:schemeClr val="accent1">
                  <a:lumMod val="75000"/>
                </a:schemeClr>
              </a:solidFill>
              <a:latin typeface="Times New Roman" panose="02020603050405020304" pitchFamily="18" charset="0"/>
              <a:cs typeface="Times New Roman" panose="02020603050405020304" pitchFamily="18" charset="0"/>
            </a:endParaRPr>
          </a:p>
          <a:p>
            <a:pPr marL="495300" indent="-342900" algn="just">
              <a:lnSpc>
                <a:spcPct val="100000"/>
              </a:lnSpc>
              <a:spcBef>
                <a:spcPts val="0"/>
              </a:spcBef>
              <a:buFont typeface="Wingdings" panose="05000000000000000000" charset="0"/>
              <a:buChar char="Ø"/>
            </a:pPr>
            <a:r>
              <a:rPr lang="en-IN" sz="2400" b="1" dirty="0">
                <a:solidFill>
                  <a:schemeClr val="accent1">
                    <a:lumMod val="75000"/>
                  </a:schemeClr>
                </a:solidFill>
                <a:latin typeface="Times New Roman" panose="02020603050405020304" pitchFamily="18" charset="0"/>
                <a:cs typeface="Times New Roman" panose="02020603050405020304" pitchFamily="18" charset="0"/>
              </a:rPr>
              <a:t>Advantages of Proposed System/Work</a:t>
            </a:r>
          </a:p>
          <a:p>
            <a:pPr marL="495300" indent="-342900" algn="just">
              <a:lnSpc>
                <a:spcPct val="100000"/>
              </a:lnSpc>
              <a:spcBef>
                <a:spcPts val="0"/>
              </a:spcBef>
              <a:buFont typeface="Wingdings" panose="05000000000000000000" charset="0"/>
              <a:buChar char="Ø"/>
            </a:pPr>
            <a:r>
              <a:rPr lang="en-US" altLang="en-IN" sz="2400" b="1" dirty="0">
                <a:solidFill>
                  <a:schemeClr val="accent1">
                    <a:lumMod val="75000"/>
                  </a:schemeClr>
                </a:solidFill>
                <a:latin typeface="Times New Roman" panose="02020603050405020304" pitchFamily="18" charset="0"/>
                <a:cs typeface="Times New Roman" panose="02020603050405020304" pitchFamily="18" charset="0"/>
              </a:rPr>
              <a:t>Internship Roadmap</a:t>
            </a:r>
            <a:endParaRPr lang="en-IN" sz="2400" b="1" dirty="0">
              <a:solidFill>
                <a:schemeClr val="accent1">
                  <a:lumMod val="75000"/>
                </a:schemeClr>
              </a:solidFill>
              <a:latin typeface="Times New Roman" panose="02020603050405020304" pitchFamily="18" charset="0"/>
              <a:cs typeface="Times New Roman" panose="02020603050405020304" pitchFamily="18" charset="0"/>
            </a:endParaRPr>
          </a:p>
          <a:p>
            <a:pPr marL="495300" indent="-342900" algn="just">
              <a:lnSpc>
                <a:spcPct val="100000"/>
              </a:lnSpc>
              <a:spcBef>
                <a:spcPts val="0"/>
              </a:spcBef>
              <a:buFont typeface="Wingdings" panose="05000000000000000000" charset="0"/>
              <a:buChar char="Ø"/>
            </a:pPr>
            <a:r>
              <a:rPr lang="en-US" altLang="en-IN" sz="2400" b="1" dirty="0">
                <a:solidFill>
                  <a:schemeClr val="accent1">
                    <a:lumMod val="75000"/>
                  </a:schemeClr>
                </a:solidFill>
                <a:latin typeface="Times New Roman" panose="02020603050405020304" pitchFamily="18" charset="0"/>
                <a:cs typeface="Times New Roman" panose="02020603050405020304" pitchFamily="18" charset="0"/>
              </a:rPr>
              <a:t>Screenshots</a:t>
            </a:r>
            <a:endParaRPr lang="en-IN" sz="2400" b="1" dirty="0">
              <a:solidFill>
                <a:schemeClr val="accent1">
                  <a:lumMod val="75000"/>
                </a:schemeClr>
              </a:solidFill>
              <a:latin typeface="Times New Roman" panose="02020603050405020304" pitchFamily="18" charset="0"/>
              <a:cs typeface="Times New Roman" panose="02020603050405020304" pitchFamily="18" charset="0"/>
            </a:endParaRPr>
          </a:p>
          <a:p>
            <a:pPr marL="495300" indent="-342900" algn="just">
              <a:lnSpc>
                <a:spcPct val="100000"/>
              </a:lnSpc>
              <a:spcBef>
                <a:spcPts val="0"/>
              </a:spcBef>
              <a:buFont typeface="Wingdings" panose="05000000000000000000" charset="0"/>
              <a:buChar char="Ø"/>
            </a:pPr>
            <a:r>
              <a:rPr lang="en-IN" sz="2400" b="1" dirty="0">
                <a:solidFill>
                  <a:schemeClr val="accent1">
                    <a:lumMod val="75000"/>
                  </a:schemeClr>
                </a:solidFill>
                <a:latin typeface="Times New Roman" panose="02020603050405020304" pitchFamily="18" charset="0"/>
                <a:cs typeface="Times New Roman" panose="02020603050405020304" pitchFamily="18" charset="0"/>
              </a:rPr>
              <a:t>Github Link</a:t>
            </a:r>
            <a:endParaRPr lang="en-US" sz="2400" dirty="0">
              <a:latin typeface="Cambria" panose="02040503050406030204" pitchFamily="18" charset="0"/>
              <a:ea typeface="Cambria" panose="02040503050406030204" pitchFamily="18" charset="0"/>
            </a:endParaRPr>
          </a:p>
          <a:p>
            <a:pPr marL="495300" lvl="0" indent="-342900" algn="just" rtl="0">
              <a:lnSpc>
                <a:spcPct val="100000"/>
              </a:lnSpc>
              <a:spcBef>
                <a:spcPts val="0"/>
              </a:spcBef>
              <a:spcAft>
                <a:spcPts val="0"/>
              </a:spcAft>
              <a:buClr>
                <a:schemeClr val="dk1"/>
              </a:buClr>
              <a:buSzPts val="2400"/>
              <a:buFont typeface="Wingdings" panose="05000000000000000000" pitchFamily="2" charset="2"/>
              <a:buChar char="Ø"/>
            </a:pPr>
            <a:endParaRPr sz="2400" dirty="0">
              <a:latin typeface="Cambria" panose="02040503050406030204" pitchFamily="18" charset="0"/>
              <a:ea typeface="Cambria" panose="02040503050406030204" pitchFamily="18" charset="0"/>
            </a:endParaRPr>
          </a:p>
        </p:txBody>
      </p:sp>
    </p:spTree>
  </p:cSld>
  <p:clrMapOvr>
    <a:masterClrMapping/>
  </p:clrMapOvr>
  <p:transition spd="slow">
    <p:blinds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96311"/>
          </a:xfrm>
        </p:spPr>
        <p:txBody>
          <a:bodyPr/>
          <a:lstStyle/>
          <a:p>
            <a:r>
              <a:rPr lang="en-US" sz="3200" b="1" dirty="0">
                <a:solidFill>
                  <a:srgbClr val="0070C0"/>
                </a:solidFill>
                <a:latin typeface="Times New Roman" panose="02020603050405020304" pitchFamily="18" charset="0"/>
                <a:cs typeface="Times New Roman" panose="02020603050405020304" pitchFamily="18" charset="0"/>
              </a:rPr>
              <a:t>Screenshots</a:t>
            </a:r>
          </a:p>
        </p:txBody>
      </p:sp>
      <p:sp>
        <p:nvSpPr>
          <p:cNvPr id="4" name="Slide Number Placeholder 3"/>
          <p:cNvSpPr>
            <a:spLocks noGrp="1"/>
          </p:cNvSpPr>
          <p:nvPr>
            <p:ph type="sldNum" sz="quarter" idx="12"/>
          </p:nvPr>
        </p:nvSpPr>
        <p:spPr/>
        <p:txBody>
          <a:bodyPr/>
          <a:lstStyle/>
          <a:p>
            <a:pPr marL="0" marR="0" lvl="0" indent="0" algn="r" defTabSz="457200" rtl="0" eaLnBrk="0" fontAlgn="base" latinLnBrk="0" hangingPunct="0">
              <a:lnSpc>
                <a:spcPct val="100000"/>
              </a:lnSpc>
              <a:spcBef>
                <a:spcPct val="0"/>
              </a:spcBef>
              <a:spcAft>
                <a:spcPct val="0"/>
              </a:spcAft>
              <a:buClrTx/>
              <a:buSzTx/>
              <a:buFontTx/>
              <a:buNone/>
              <a:defRPr/>
            </a:pPr>
            <a:fld id="{815EC703-C051-410C-8BA1-62752E291E83}" type="slidenum">
              <a:rPr kumimoji="0" lang="en-US" altLang="en-US" sz="1200" b="0" i="0" u="none" strike="noStrike" kern="1200" cap="none" spc="0" normalizeH="0" baseline="0" noProof="0" smtClean="0">
                <a:ln>
                  <a:noFill/>
                </a:ln>
                <a:solidFill>
                  <a:srgbClr val="898989"/>
                </a:solidFill>
                <a:effectLst/>
                <a:uLnTx/>
                <a:uFillTx/>
                <a:latin typeface="Calibri" panose="020F0502020204030204" pitchFamily="34" charset="0"/>
                <a:ea typeface="+mn-ea"/>
                <a:cs typeface="Arial" panose="020B0604020202020204" pitchFamily="34" charset="0"/>
              </a:rPr>
              <a:t>20</a:t>
            </a:fld>
            <a:endParaRPr kumimoji="0" lang="en-US" altLang="en-US" sz="1200" b="0" i="0" u="none" strike="noStrike" kern="1200" cap="none" spc="0" normalizeH="0" baseline="0" noProof="0">
              <a:ln>
                <a:noFill/>
              </a:ln>
              <a:solidFill>
                <a:srgbClr val="898989"/>
              </a:solidFill>
              <a:effectLst/>
              <a:uLnTx/>
              <a:uFillTx/>
              <a:latin typeface="Calibri" panose="020F0502020204030204" pitchFamily="34" charset="0"/>
              <a:ea typeface="+mn-ea"/>
              <a:cs typeface="Arial" panose="020B0604020202020204" pitchFamily="34"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367790" y="1353315"/>
            <a:ext cx="7874635" cy="4009129"/>
          </a:xfrm>
          <a:prstGeom prst="rect">
            <a:avLst/>
          </a:prstGeom>
        </p:spPr>
      </p:pic>
    </p:spTree>
  </p:cSld>
  <p:clrMapOvr>
    <a:masterClrMapping/>
  </p:clrMapOvr>
  <p:transition spd="slow">
    <p:blinds dir="ver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96311"/>
          </a:xfrm>
        </p:spPr>
        <p:txBody>
          <a:bodyPr/>
          <a:lstStyle/>
          <a:p>
            <a:r>
              <a:rPr lang="en-US" sz="3200" b="1" dirty="0">
                <a:solidFill>
                  <a:srgbClr val="0070C0"/>
                </a:solidFill>
                <a:latin typeface="Times New Roman" panose="02020603050405020304" pitchFamily="18" charset="0"/>
                <a:cs typeface="Times New Roman" panose="02020603050405020304" pitchFamily="18" charset="0"/>
              </a:rPr>
              <a:t>Screenshots</a:t>
            </a:r>
          </a:p>
        </p:txBody>
      </p:sp>
      <p:sp>
        <p:nvSpPr>
          <p:cNvPr id="4" name="Slide Number Placeholder 3"/>
          <p:cNvSpPr>
            <a:spLocks noGrp="1"/>
          </p:cNvSpPr>
          <p:nvPr>
            <p:ph type="sldNum" sz="quarter" idx="12"/>
          </p:nvPr>
        </p:nvSpPr>
        <p:spPr/>
        <p:txBody>
          <a:bodyPr/>
          <a:lstStyle/>
          <a:p>
            <a:pPr marL="0" marR="0" lvl="0" indent="0" algn="r" defTabSz="457200" rtl="0" eaLnBrk="0" fontAlgn="base" latinLnBrk="0" hangingPunct="0">
              <a:lnSpc>
                <a:spcPct val="100000"/>
              </a:lnSpc>
              <a:spcBef>
                <a:spcPct val="0"/>
              </a:spcBef>
              <a:spcAft>
                <a:spcPct val="0"/>
              </a:spcAft>
              <a:buClrTx/>
              <a:buSzTx/>
              <a:buFontTx/>
              <a:buNone/>
              <a:defRPr/>
            </a:pPr>
            <a:fld id="{815EC703-C051-410C-8BA1-62752E291E83}" type="slidenum">
              <a:rPr kumimoji="0" lang="en-US" altLang="en-US" sz="1200" b="0" i="0" u="none" strike="noStrike" kern="1200" cap="none" spc="0" normalizeH="0" baseline="0" noProof="0" smtClean="0">
                <a:ln>
                  <a:noFill/>
                </a:ln>
                <a:solidFill>
                  <a:srgbClr val="898989"/>
                </a:solidFill>
                <a:effectLst/>
                <a:uLnTx/>
                <a:uFillTx/>
                <a:latin typeface="Calibri" panose="020F0502020204030204" pitchFamily="34" charset="0"/>
                <a:ea typeface="+mn-ea"/>
                <a:cs typeface="Arial" panose="020B0604020202020204" pitchFamily="34" charset="0"/>
              </a:rPr>
              <a:t>21</a:t>
            </a:fld>
            <a:endParaRPr kumimoji="0" lang="en-US" altLang="en-US" sz="1200" b="0" i="0" u="none" strike="noStrike" kern="1200" cap="none" spc="0" normalizeH="0" baseline="0" noProof="0">
              <a:ln>
                <a:noFill/>
              </a:ln>
              <a:solidFill>
                <a:srgbClr val="898989"/>
              </a:solidFill>
              <a:effectLst/>
              <a:uLnTx/>
              <a:uFillTx/>
              <a:latin typeface="Calibri" panose="020F0502020204030204" pitchFamily="34" charset="0"/>
              <a:ea typeface="+mn-ea"/>
              <a:cs typeface="Arial" panose="020B060402020202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rcRect/>
          <a:stretch/>
        </p:blipFill>
        <p:spPr>
          <a:xfrm>
            <a:off x="1367790" y="1277631"/>
            <a:ext cx="8434070" cy="4302738"/>
          </a:xfrm>
          <a:prstGeom prst="rect">
            <a:avLst/>
          </a:prstGeom>
        </p:spPr>
      </p:pic>
    </p:spTree>
  </p:cSld>
  <p:clrMapOvr>
    <a:masterClrMapping/>
  </p:clrMapOvr>
  <p:transition spd="slow">
    <p:blinds dir="ver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96311"/>
          </a:xfrm>
        </p:spPr>
        <p:txBody>
          <a:bodyPr/>
          <a:lstStyle/>
          <a:p>
            <a:r>
              <a:rPr lang="en-US" sz="3200" b="1" dirty="0">
                <a:solidFill>
                  <a:srgbClr val="0070C0"/>
                </a:solidFill>
                <a:latin typeface="Times New Roman" panose="02020603050405020304" pitchFamily="18" charset="0"/>
                <a:cs typeface="Times New Roman" panose="02020603050405020304" pitchFamily="18" charset="0"/>
              </a:rPr>
              <a:t>Screenshots</a:t>
            </a:r>
          </a:p>
        </p:txBody>
      </p:sp>
      <p:sp>
        <p:nvSpPr>
          <p:cNvPr id="4" name="Slide Number Placeholder 3"/>
          <p:cNvSpPr>
            <a:spLocks noGrp="1"/>
          </p:cNvSpPr>
          <p:nvPr>
            <p:ph type="sldNum" sz="quarter" idx="12"/>
          </p:nvPr>
        </p:nvSpPr>
        <p:spPr/>
        <p:txBody>
          <a:bodyPr/>
          <a:lstStyle/>
          <a:p>
            <a:pPr marL="0" marR="0" lvl="0" indent="0" algn="r" defTabSz="457200" rtl="0" eaLnBrk="0" fontAlgn="base" latinLnBrk="0" hangingPunct="0">
              <a:lnSpc>
                <a:spcPct val="100000"/>
              </a:lnSpc>
              <a:spcBef>
                <a:spcPct val="0"/>
              </a:spcBef>
              <a:spcAft>
                <a:spcPct val="0"/>
              </a:spcAft>
              <a:buClrTx/>
              <a:buSzTx/>
              <a:buFontTx/>
              <a:buNone/>
              <a:defRPr/>
            </a:pPr>
            <a:fld id="{815EC703-C051-410C-8BA1-62752E291E83}" type="slidenum">
              <a:rPr kumimoji="0" lang="en-US" altLang="en-US" sz="1200" b="0" i="0" u="none" strike="noStrike" kern="1200" cap="none" spc="0" normalizeH="0" baseline="0" noProof="0" smtClean="0">
                <a:ln>
                  <a:noFill/>
                </a:ln>
                <a:solidFill>
                  <a:srgbClr val="898989"/>
                </a:solidFill>
                <a:effectLst/>
                <a:uLnTx/>
                <a:uFillTx/>
                <a:latin typeface="Calibri" panose="020F0502020204030204" pitchFamily="34" charset="0"/>
                <a:ea typeface="+mn-ea"/>
                <a:cs typeface="Arial" panose="020B0604020202020204" pitchFamily="34" charset="0"/>
              </a:rPr>
              <a:t>22</a:t>
            </a:fld>
            <a:endParaRPr kumimoji="0" lang="en-US" altLang="en-US" sz="1200" b="0" i="0" u="none" strike="noStrike" kern="1200" cap="none" spc="0" normalizeH="0" baseline="0" noProof="0">
              <a:ln>
                <a:noFill/>
              </a:ln>
              <a:solidFill>
                <a:srgbClr val="898989"/>
              </a:solidFill>
              <a:effectLst/>
              <a:uLnTx/>
              <a:uFillTx/>
              <a:latin typeface="Calibri" panose="020F0502020204030204" pitchFamily="34" charset="0"/>
              <a:ea typeface="+mn-ea"/>
              <a:cs typeface="Arial" panose="020B060402020202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rcRect/>
          <a:stretch/>
        </p:blipFill>
        <p:spPr>
          <a:xfrm>
            <a:off x="1367790" y="1461316"/>
            <a:ext cx="8299450" cy="3762648"/>
          </a:xfrm>
          <a:prstGeom prst="rect">
            <a:avLst/>
          </a:prstGeom>
        </p:spPr>
      </p:pic>
    </p:spTree>
  </p:cSld>
  <p:clrMapOvr>
    <a:masterClrMapping/>
  </p:clrMapOvr>
  <p:transition spd="slow">
    <p:blinds dir="ver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96311"/>
          </a:xfrm>
        </p:spPr>
        <p:txBody>
          <a:bodyPr/>
          <a:lstStyle/>
          <a:p>
            <a:r>
              <a:rPr lang="en-US" sz="3200" b="1" dirty="0">
                <a:solidFill>
                  <a:srgbClr val="0070C0"/>
                </a:solidFill>
                <a:latin typeface="Times New Roman" panose="02020603050405020304" pitchFamily="18" charset="0"/>
                <a:cs typeface="Times New Roman" panose="02020603050405020304" pitchFamily="18" charset="0"/>
              </a:rPr>
              <a:t>Screenshots</a:t>
            </a:r>
          </a:p>
        </p:txBody>
      </p:sp>
      <p:sp>
        <p:nvSpPr>
          <p:cNvPr id="4" name="Slide Number Placeholder 3"/>
          <p:cNvSpPr>
            <a:spLocks noGrp="1"/>
          </p:cNvSpPr>
          <p:nvPr>
            <p:ph type="sldNum" sz="quarter" idx="12"/>
          </p:nvPr>
        </p:nvSpPr>
        <p:spPr/>
        <p:txBody>
          <a:bodyPr/>
          <a:lstStyle/>
          <a:p>
            <a:pPr marL="0" marR="0" lvl="0" indent="0" algn="r" defTabSz="457200" rtl="0" eaLnBrk="0" fontAlgn="base" latinLnBrk="0" hangingPunct="0">
              <a:lnSpc>
                <a:spcPct val="100000"/>
              </a:lnSpc>
              <a:spcBef>
                <a:spcPct val="0"/>
              </a:spcBef>
              <a:spcAft>
                <a:spcPct val="0"/>
              </a:spcAft>
              <a:buClrTx/>
              <a:buSzTx/>
              <a:buFontTx/>
              <a:buNone/>
              <a:defRPr/>
            </a:pPr>
            <a:fld id="{815EC703-C051-410C-8BA1-62752E291E83}" type="slidenum">
              <a:rPr kumimoji="0" lang="en-US" altLang="en-US" sz="1200" b="0" i="0" u="none" strike="noStrike" kern="1200" cap="none" spc="0" normalizeH="0" baseline="0" noProof="0" smtClean="0">
                <a:ln>
                  <a:noFill/>
                </a:ln>
                <a:solidFill>
                  <a:srgbClr val="898989"/>
                </a:solidFill>
                <a:effectLst/>
                <a:uLnTx/>
                <a:uFillTx/>
                <a:latin typeface="Calibri" panose="020F0502020204030204" pitchFamily="34" charset="0"/>
                <a:ea typeface="+mn-ea"/>
                <a:cs typeface="Arial" panose="020B0604020202020204" pitchFamily="34" charset="0"/>
              </a:rPr>
              <a:t>23</a:t>
            </a:fld>
            <a:endParaRPr kumimoji="0" lang="en-US" altLang="en-US" sz="1200" b="0" i="0" u="none" strike="noStrike" kern="1200" cap="none" spc="0" normalizeH="0" baseline="0" noProof="0">
              <a:ln>
                <a:noFill/>
              </a:ln>
              <a:solidFill>
                <a:srgbClr val="898989"/>
              </a:solidFill>
              <a:effectLst/>
              <a:uLnTx/>
              <a:uFillTx/>
              <a:latin typeface="Calibri" panose="020F0502020204030204" pitchFamily="34" charset="0"/>
              <a:ea typeface="+mn-ea"/>
              <a:cs typeface="Arial" panose="020B0604020202020204" pitchFamily="34"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rcRect/>
          <a:stretch/>
        </p:blipFill>
        <p:spPr>
          <a:xfrm>
            <a:off x="1367790" y="1627030"/>
            <a:ext cx="8743315" cy="3603940"/>
          </a:xfrm>
          <a:prstGeom prst="rect">
            <a:avLst/>
          </a:prstGeom>
        </p:spPr>
      </p:pic>
    </p:spTree>
  </p:cSld>
  <p:clrMapOvr>
    <a:masterClrMapping/>
  </p:clrMapOvr>
  <p:transition spd="slow">
    <p:blinds dir="ver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96311"/>
          </a:xfrm>
        </p:spPr>
        <p:txBody>
          <a:bodyPr/>
          <a:lstStyle/>
          <a:p>
            <a:r>
              <a:rPr lang="en-US" sz="3200" b="1" dirty="0">
                <a:solidFill>
                  <a:srgbClr val="0070C0"/>
                </a:solidFill>
                <a:latin typeface="Times New Roman" panose="02020603050405020304" pitchFamily="18" charset="0"/>
                <a:cs typeface="Times New Roman" panose="02020603050405020304" pitchFamily="18" charset="0"/>
              </a:rPr>
              <a:t>Screenshots</a:t>
            </a:r>
          </a:p>
        </p:txBody>
      </p:sp>
      <p:sp>
        <p:nvSpPr>
          <p:cNvPr id="4" name="Slide Number Placeholder 3"/>
          <p:cNvSpPr>
            <a:spLocks noGrp="1"/>
          </p:cNvSpPr>
          <p:nvPr>
            <p:ph type="sldNum" sz="quarter" idx="12"/>
          </p:nvPr>
        </p:nvSpPr>
        <p:spPr/>
        <p:txBody>
          <a:bodyPr/>
          <a:lstStyle/>
          <a:p>
            <a:pPr marL="0" marR="0" lvl="0" indent="0" algn="r" defTabSz="457200" rtl="0" eaLnBrk="0" fontAlgn="base" latinLnBrk="0" hangingPunct="0">
              <a:lnSpc>
                <a:spcPct val="100000"/>
              </a:lnSpc>
              <a:spcBef>
                <a:spcPct val="0"/>
              </a:spcBef>
              <a:spcAft>
                <a:spcPct val="0"/>
              </a:spcAft>
              <a:buClrTx/>
              <a:buSzTx/>
              <a:buFontTx/>
              <a:buNone/>
              <a:defRPr/>
            </a:pPr>
            <a:fld id="{815EC703-C051-410C-8BA1-62752E291E83}" type="slidenum">
              <a:rPr kumimoji="0" lang="en-US" altLang="en-US" sz="1200" b="0" i="0" u="none" strike="noStrike" kern="1200" cap="none" spc="0" normalizeH="0" baseline="0" noProof="0" smtClean="0">
                <a:ln>
                  <a:noFill/>
                </a:ln>
                <a:solidFill>
                  <a:srgbClr val="898989"/>
                </a:solidFill>
                <a:effectLst/>
                <a:uLnTx/>
                <a:uFillTx/>
                <a:latin typeface="Calibri" panose="020F0502020204030204" pitchFamily="34" charset="0"/>
                <a:ea typeface="+mn-ea"/>
                <a:cs typeface="Arial" panose="020B0604020202020204" pitchFamily="34" charset="0"/>
              </a:rPr>
              <a:t>24</a:t>
            </a:fld>
            <a:endParaRPr kumimoji="0" lang="en-US" altLang="en-US" sz="1200" b="0" i="0" u="none" strike="noStrike" kern="1200" cap="none" spc="0" normalizeH="0" baseline="0" noProof="0">
              <a:ln>
                <a:noFill/>
              </a:ln>
              <a:solidFill>
                <a:srgbClr val="898989"/>
              </a:solidFill>
              <a:effectLst/>
              <a:uLnTx/>
              <a:uFillTx/>
              <a:latin typeface="Calibri" panose="020F0502020204030204" pitchFamily="34" charset="0"/>
              <a:ea typeface="+mn-ea"/>
              <a:cs typeface="Arial" panose="020B060402020202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rcRect/>
          <a:stretch/>
        </p:blipFill>
        <p:spPr>
          <a:xfrm>
            <a:off x="1367790" y="1356841"/>
            <a:ext cx="8905875" cy="4144318"/>
          </a:xfrm>
          <a:prstGeom prst="rect">
            <a:avLst/>
          </a:prstGeom>
        </p:spPr>
      </p:pic>
    </p:spTree>
  </p:cSld>
  <p:clrMapOvr>
    <a:masterClrMapping/>
  </p:clrMapOvr>
  <p:transition spd="slow">
    <p:blinds dir="ver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96311"/>
          </a:xfrm>
        </p:spPr>
        <p:txBody>
          <a:bodyPr/>
          <a:lstStyle/>
          <a:p>
            <a:r>
              <a:rPr lang="en-US" sz="3200" b="1" dirty="0">
                <a:solidFill>
                  <a:srgbClr val="0070C0"/>
                </a:solidFill>
                <a:latin typeface="Times New Roman" panose="02020603050405020304" pitchFamily="18" charset="0"/>
                <a:cs typeface="Times New Roman" panose="02020603050405020304" pitchFamily="18" charset="0"/>
              </a:rPr>
              <a:t>Github Link</a:t>
            </a:r>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smtClean="0"/>
              <a:t>25</a:t>
            </a:fld>
            <a:endParaRPr lang="en-US" altLang="en-US"/>
          </a:p>
        </p:txBody>
      </p:sp>
      <p:sp>
        <p:nvSpPr>
          <p:cNvPr id="3" name="Content Placeholder 2"/>
          <p:cNvSpPr>
            <a:spLocks noGrp="1"/>
          </p:cNvSpPr>
          <p:nvPr>
            <p:ph idx="1"/>
          </p:nvPr>
        </p:nvSpPr>
        <p:spPr>
          <a:xfrm>
            <a:off x="446308" y="1610139"/>
            <a:ext cx="10515600" cy="3802496"/>
          </a:xfrm>
        </p:spPr>
        <p:txBody>
          <a:bodyPr/>
          <a:lstStyle/>
          <a:p>
            <a:r>
              <a:rPr lang="en-US" dirty="0"/>
              <a:t>Link: </a:t>
            </a:r>
            <a:r>
              <a:rPr lang="en-US" dirty="0">
                <a:hlinkClick r:id="rId2"/>
              </a:rPr>
              <a:t>Sainath-Reddy/</a:t>
            </a:r>
            <a:r>
              <a:rPr lang="en-US" dirty="0" err="1">
                <a:hlinkClick r:id="rId2"/>
              </a:rPr>
              <a:t>TechMProject</a:t>
            </a:r>
            <a:endParaRPr lang="en-US" dirty="0"/>
          </a:p>
        </p:txBody>
      </p:sp>
    </p:spTree>
  </p:cSld>
  <p:clrMapOvr>
    <a:masterClrMapping/>
  </p:clrMapOvr>
  <p:transition spd="slow">
    <p:blinds dir="ver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547258"/>
            <a:ext cx="10515600" cy="1214846"/>
          </a:xfrm>
        </p:spPr>
        <p:txBody>
          <a:bodyPr/>
          <a:lstStyle/>
          <a:p>
            <a:pPr marL="0" indent="0" algn="ctr">
              <a:buNone/>
            </a:pPr>
            <a:r>
              <a:rPr lang="en-US" sz="6600" dirty="0">
                <a:solidFill>
                  <a:srgbClr val="A71180"/>
                </a:solidFill>
                <a:latin typeface="Times New Roman" panose="02020603050405020304" pitchFamily="18" charset="0"/>
                <a:cs typeface="Times New Roman" panose="02020603050405020304" pitchFamily="18" charset="0"/>
              </a:rPr>
              <a:t>Thank you !!</a:t>
            </a:r>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smtClean="0"/>
              <a:t>26</a:t>
            </a:fld>
            <a:endParaRPr lang="en-US" altLang="en-US"/>
          </a:p>
        </p:txBody>
      </p:sp>
    </p:spTree>
  </p:cSld>
  <p:clrMapOvr>
    <a:masterClrMapping/>
  </p:clrMapOvr>
  <p:transition spd="slow">
    <p:blinds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r>
              <a:rPr lang="en-US" sz="3200" b="1" dirty="0">
                <a:solidFill>
                  <a:schemeClr val="accent1"/>
                </a:solidFill>
                <a:latin typeface="Calibri" panose="020F0502020204030204" pitchFamily="34" charset="0"/>
                <a:cs typeface="Calibri" panose="020F0502020204030204" pitchFamily="34" charset="0"/>
              </a:rPr>
              <a:t>About Company or Organization</a:t>
            </a:r>
            <a:endParaRPr sz="3200" dirty="0">
              <a:solidFill>
                <a:schemeClr val="accent1"/>
              </a:solidFill>
              <a:latin typeface="Calibri" panose="020F0502020204030204" pitchFamily="34" charset="0"/>
              <a:ea typeface="Cambria" panose="02040503050406030204" pitchFamily="18" charset="0"/>
              <a:cs typeface="Calibri" panose="020F0502020204030204" pitchFamily="34" charset="0"/>
            </a:endParaRPr>
          </a:p>
        </p:txBody>
      </p:sp>
      <p:sp>
        <p:nvSpPr>
          <p:cNvPr id="97" name="Google Shape;97;p14"/>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400" b="1" i="0" u="none" strike="noStrike" cap="none" normalizeH="0" dirty="0">
                <a:ln>
                  <a:noFill/>
                </a:ln>
                <a:solidFill>
                  <a:schemeClr val="tx1"/>
                </a:solidFill>
                <a:effectLst/>
                <a:latin typeface="Arial" panose="020B0604020202020204" pitchFamily="34" charset="0"/>
              </a:rPr>
              <a:t>Company Overview</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2400" b="0" i="0" u="none" strike="noStrike" cap="none" normalizeH="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2400" b="1" i="0" u="none" strike="noStrike" cap="none" normalizeH="0" dirty="0">
                <a:ln>
                  <a:noFill/>
                </a:ln>
                <a:solidFill>
                  <a:schemeClr val="tx1"/>
                </a:solidFill>
                <a:effectLst/>
                <a:latin typeface="Arial" panose="020B0604020202020204" pitchFamily="34" charset="0"/>
              </a:rPr>
              <a:t>Name:</a:t>
            </a:r>
            <a:r>
              <a:rPr kumimoji="0" lang="en-US" altLang="en-US" sz="2400" b="0" i="0" u="none" strike="noStrike" cap="none" normalizeH="0" dirty="0">
                <a:ln>
                  <a:noFill/>
                </a:ln>
                <a:solidFill>
                  <a:schemeClr val="tx1"/>
                </a:solidFill>
                <a:effectLst/>
                <a:latin typeface="Arial" panose="020B0604020202020204" pitchFamily="34" charset="0"/>
              </a:rPr>
              <a:t> Tech Mahindra</a:t>
            </a: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2400" b="1" i="0" u="none" strike="noStrike" cap="none" normalizeH="0" dirty="0">
                <a:ln>
                  <a:noFill/>
                </a:ln>
                <a:solidFill>
                  <a:schemeClr val="tx1"/>
                </a:solidFill>
                <a:effectLst/>
                <a:latin typeface="Arial" panose="020B0604020202020204" pitchFamily="34" charset="0"/>
              </a:rPr>
              <a:t>Founded:</a:t>
            </a:r>
            <a:r>
              <a:rPr kumimoji="0" lang="en-US" altLang="en-US" sz="2400" b="0" i="0" u="none" strike="noStrike" cap="none" normalizeH="0" dirty="0">
                <a:ln>
                  <a:noFill/>
                </a:ln>
                <a:solidFill>
                  <a:schemeClr val="tx1"/>
                </a:solidFill>
                <a:effectLst/>
                <a:latin typeface="Arial" panose="020B0604020202020204" pitchFamily="34" charset="0"/>
              </a:rPr>
              <a:t> 1986</a:t>
            </a: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2400" b="1" i="0" u="none" strike="noStrike" cap="none" normalizeH="0" dirty="0">
                <a:ln>
                  <a:noFill/>
                </a:ln>
                <a:solidFill>
                  <a:schemeClr val="tx1"/>
                </a:solidFill>
                <a:effectLst/>
                <a:latin typeface="Arial" panose="020B0604020202020204" pitchFamily="34" charset="0"/>
              </a:rPr>
              <a:t>Headquarters:</a:t>
            </a:r>
            <a:r>
              <a:rPr kumimoji="0" lang="en-US" altLang="en-US" sz="2400" b="0" i="0" u="none" strike="noStrike" cap="none" normalizeH="0" dirty="0">
                <a:ln>
                  <a:noFill/>
                </a:ln>
                <a:solidFill>
                  <a:schemeClr val="tx1"/>
                </a:solidFill>
                <a:effectLst/>
                <a:latin typeface="Arial" panose="020B0604020202020204" pitchFamily="34" charset="0"/>
              </a:rPr>
              <a:t> Pune, Maharashtra, India</a:t>
            </a: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2400" b="1" i="0" u="none" strike="noStrike" cap="none" normalizeH="0" dirty="0">
                <a:ln>
                  <a:noFill/>
                </a:ln>
                <a:solidFill>
                  <a:schemeClr val="tx1"/>
                </a:solidFill>
                <a:effectLst/>
                <a:latin typeface="Arial" panose="020B0604020202020204" pitchFamily="34" charset="0"/>
              </a:rPr>
              <a:t>Global Presence:</a:t>
            </a:r>
            <a:r>
              <a:rPr kumimoji="0" lang="en-US" altLang="en-US" sz="2400" b="0" i="0" u="none" strike="noStrike" cap="none" normalizeH="0" dirty="0">
                <a:ln>
                  <a:noFill/>
                </a:ln>
                <a:solidFill>
                  <a:schemeClr val="tx1"/>
                </a:solidFill>
                <a:effectLst/>
                <a:latin typeface="Arial" panose="020B0604020202020204" pitchFamily="34" charset="0"/>
              </a:rPr>
              <a:t> Global Presence in over 90 countries</a:t>
            </a: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2400" b="1" i="0" u="none" strike="noStrike" cap="none" normalizeH="0" dirty="0">
                <a:ln>
                  <a:noFill/>
                </a:ln>
                <a:solidFill>
                  <a:schemeClr val="tx1"/>
                </a:solidFill>
                <a:effectLst/>
                <a:latin typeface="Arial" panose="020B0604020202020204" pitchFamily="34" charset="0"/>
              </a:rPr>
              <a:t>Employees:</a:t>
            </a:r>
            <a:r>
              <a:rPr kumimoji="0" lang="en-US" altLang="en-US" sz="2400" b="0" i="0" u="none" strike="noStrike" cap="none" normalizeH="0" dirty="0">
                <a:ln>
                  <a:noFill/>
                </a:ln>
                <a:solidFill>
                  <a:schemeClr val="tx1"/>
                </a:solidFill>
                <a:effectLst/>
                <a:latin typeface="Arial" panose="020B0604020202020204" pitchFamily="34" charset="0"/>
              </a:rPr>
              <a:t> Approximately 145,000</a:t>
            </a: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2400" b="1" i="0" u="none" strike="noStrike" cap="none" normalizeH="0" dirty="0">
                <a:ln>
                  <a:noFill/>
                </a:ln>
                <a:solidFill>
                  <a:schemeClr val="tx1"/>
                </a:solidFill>
                <a:effectLst/>
                <a:latin typeface="Arial" panose="020B0604020202020204" pitchFamily="34" charset="0"/>
              </a:rPr>
              <a:t>Industry: </a:t>
            </a:r>
            <a:r>
              <a:rPr kumimoji="0" lang="en-US" altLang="en-US" sz="2400" i="0" u="none" strike="noStrike" cap="none" normalizeH="0" dirty="0">
                <a:ln>
                  <a:noFill/>
                </a:ln>
                <a:solidFill>
                  <a:schemeClr val="tx1"/>
                </a:solidFill>
                <a:effectLst/>
                <a:latin typeface="Arial" panose="020B0604020202020204" pitchFamily="34" charset="0"/>
              </a:rPr>
              <a:t>Information Technology (IT)Services and Consulting</a:t>
            </a:r>
            <a:endParaRPr kumimoji="0" lang="en-US" altLang="en-US" sz="2400" b="0" i="0" u="none" strike="noStrike" cap="none" normalizeH="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pPr>
            <a:r>
              <a:rPr kumimoji="0" lang="en-US" altLang="en-US" sz="2400" b="1" i="0" u="none" strike="noStrike" cap="none" normalizeH="0" dirty="0">
                <a:ln>
                  <a:noFill/>
                </a:ln>
                <a:solidFill>
                  <a:schemeClr val="tx1"/>
                </a:solidFill>
                <a:effectLst/>
                <a:latin typeface="Arial" panose="020B0604020202020204" pitchFamily="34" charset="0"/>
              </a:rPr>
              <a:t>Website:</a:t>
            </a:r>
            <a:r>
              <a:rPr kumimoji="0" lang="en-US" altLang="en-US" sz="2400" b="0" i="0" u="none" strike="noStrike" cap="none" normalizeH="0" dirty="0">
                <a:ln>
                  <a:noFill/>
                </a:ln>
                <a:solidFill>
                  <a:schemeClr val="tx1"/>
                </a:solidFill>
                <a:effectLst/>
                <a:latin typeface="Arial" panose="020B0604020202020204" pitchFamily="34" charset="0"/>
              </a:rPr>
              <a:t>  www.techmahindra.com</a:t>
            </a:r>
          </a:p>
          <a:p>
            <a:pPr marL="342900" lvl="0" indent="-190500" algn="just">
              <a:spcBef>
                <a:spcPts val="0"/>
              </a:spcBef>
              <a:buNone/>
            </a:pPr>
            <a:endParaRPr dirty="0">
              <a:latin typeface="Cambria" panose="02040503050406030204" pitchFamily="18" charset="0"/>
              <a:ea typeface="Cambria" panose="02040503050406030204" pitchFamily="18" charset="0"/>
            </a:endParaRPr>
          </a:p>
        </p:txBody>
      </p:sp>
    </p:spTree>
  </p:cSld>
  <p:clrMapOvr>
    <a:masterClrMapping/>
  </p:clrMapOvr>
  <p:transition spd="slow">
    <p:blinds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2800" y="274637"/>
            <a:ext cx="10668000" cy="618497"/>
          </a:xfrm>
        </p:spPr>
        <p:txBody>
          <a:bodyPr/>
          <a:lstStyle/>
          <a:p>
            <a:r>
              <a:rPr lang="en-IN" sz="3200" b="1" dirty="0">
                <a:solidFill>
                  <a:schemeClr val="accent1"/>
                </a:solidFill>
                <a:latin typeface="Times New Roman" panose="02020603050405020304" pitchFamily="18" charset="0"/>
                <a:cs typeface="Times New Roman" panose="02020603050405020304" pitchFamily="18" charset="0"/>
              </a:rPr>
              <a:t>Working domain or the technology</a:t>
            </a:r>
            <a:endParaRPr lang="en-IN" sz="3200" dirty="0">
              <a:solidFill>
                <a:schemeClr val="accent1"/>
              </a:solidFill>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838200" y="1066800"/>
            <a:ext cx="10923494" cy="3801035"/>
          </a:xfrm>
        </p:spPr>
        <p:txBody>
          <a:bodyPr/>
          <a:lstStyle/>
          <a:p>
            <a:r>
              <a:rPr lang="en-US" sz="2000" dirty="0"/>
              <a:t> Tech Mahindra Limited is a leading global provider of IT services and consulting, offering comprehensive solutions across a wide range of industries and advanced technology domains. The company serves key sectors such as telecommunications, banking and financial services (BFSI), manufacturing, healthcare and life sciences, retail, energy and utilities, automotive, media and entertainment, and the public sector. Renowned for its expertise in digital transformation, consulting, and business process reengineering, Tech Mahindra partners with clients worldwide to drive innovation and operational efficiency.</a:t>
            </a:r>
          </a:p>
          <a:p>
            <a:r>
              <a:rPr lang="en-US" sz="2000" dirty="0"/>
              <a:t>The company leverages cutting-edge technologies including artificial intelligence (AI), machine learning (ML), 5G network solutions, cloud computing (AWS, Azure, and Google Cloud), cybersecurity, the Internet of Things (IoT), blockchain, and robotic process automation (RPA). Additionally, Tech Mahindra provides services in application development and maintenance, enterprise resource planning (ERP) systems such as SAP and Oracle, DevOps, agile development practices, and emerging technologies like augmented reality (AR), virtual reality (VR), and the metaverse. The company also utilizes low-code and no-code development platforms to deliver scalable and efficient business solutions, helping organizations achieve sustainable growth and digital excellence.</a:t>
            </a:r>
          </a:p>
          <a:p>
            <a:pPr marL="76200" indent="0">
              <a:buNone/>
            </a:pPr>
            <a:endParaRPr lang="en-IN" sz="2000" dirty="0"/>
          </a:p>
        </p:txBody>
      </p:sp>
    </p:spTree>
  </p:cSld>
  <p:clrMapOvr>
    <a:masterClrMapping/>
  </p:clrMapOvr>
  <p:transition spd="slow">
    <p:blinds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rot="10800000" flipV="1">
            <a:off x="756024" y="-1057835"/>
            <a:ext cx="10668000" cy="7153291"/>
          </a:xfrm>
          <a:prstGeom prst="rect">
            <a:avLst/>
          </a:prstGeom>
          <a:noFill/>
          <a:ln>
            <a:noFill/>
          </a:ln>
        </p:spPr>
        <p:txBody>
          <a:bodyPr spcFirstLastPara="1" wrap="square" lIns="91425" tIns="45700" rIns="91425" bIns="45700" anchor="ctr" anchorCtr="0">
            <a:noAutofit/>
          </a:bodyPr>
          <a:lstStyle/>
          <a:p>
            <a:pPr marR="0" lvl="0" defTabSz="914400" rtl="0" eaLnBrk="0" fontAlgn="base" latinLnBrk="0" hangingPunct="0">
              <a:lnSpc>
                <a:spcPct val="100000"/>
              </a:lnSpc>
              <a:spcBef>
                <a:spcPct val="0"/>
              </a:spcBef>
              <a:spcAft>
                <a:spcPct val="0"/>
              </a:spcAft>
              <a:buClrTx/>
              <a:buSzTx/>
              <a:tabLst/>
            </a:pPr>
            <a:br>
              <a:rPr lang="en-US" sz="3000" b="1" dirty="0">
                <a:latin typeface="+mn-lt"/>
              </a:rPr>
            </a:br>
            <a:br>
              <a:rPr lang="en-US" sz="3000" b="1" dirty="0">
                <a:latin typeface="+mn-lt"/>
              </a:rPr>
            </a:br>
            <a:br>
              <a:rPr lang="en-US" sz="3000" b="1" dirty="0">
                <a:latin typeface="+mn-lt"/>
              </a:rPr>
            </a:br>
            <a:r>
              <a:rPr lang="en-US" sz="3000" b="1" dirty="0">
                <a:solidFill>
                  <a:schemeClr val="accent5"/>
                </a:solidFill>
                <a:latin typeface="+mn-lt"/>
              </a:rPr>
              <a:t>Key Challenges &amp; Issues</a:t>
            </a:r>
            <a:br>
              <a:rPr lang="en-US" sz="3000" b="1" dirty="0">
                <a:solidFill>
                  <a:schemeClr val="accent5"/>
                </a:solidFill>
                <a:latin typeface="+mn-lt"/>
              </a:rPr>
            </a:br>
            <a:br>
              <a:rPr lang="en-US" sz="3000" b="1" dirty="0">
                <a:solidFill>
                  <a:schemeClr val="accent5"/>
                </a:solidFill>
                <a:latin typeface="+mn-lt"/>
              </a:rPr>
            </a:br>
            <a:r>
              <a:rPr kumimoji="0" lang="en-US" altLang="en-US" sz="2000" b="1" i="0" u="none" strike="noStrike" cap="none" normalizeH="0" baseline="0" dirty="0">
                <a:ln>
                  <a:noFill/>
                </a:ln>
                <a:solidFill>
                  <a:schemeClr val="tx1"/>
                </a:solidFill>
                <a:effectLst/>
                <a:latin typeface="Arial" panose="020B0604020202020204" pitchFamily="34" charset="0"/>
              </a:rPr>
              <a:t>Limited Interactivity:</a:t>
            </a:r>
            <a:r>
              <a:rPr kumimoji="0" lang="en-US" altLang="en-US" sz="2000" b="0" i="0" u="none" strike="noStrike" cap="none" normalizeH="0" baseline="0" dirty="0">
                <a:ln>
                  <a:noFill/>
                </a:ln>
                <a:solidFill>
                  <a:schemeClr val="tx1"/>
                </a:solidFill>
                <a:effectLst/>
                <a:latin typeface="Arial" panose="020B0604020202020204" pitchFamily="34" charset="0"/>
              </a:rPr>
              <a:t> Without dynamic scripting, user interactions are restricted, reducing the ability to create a fully interactive user experience.</a:t>
            </a:r>
            <a:br>
              <a:rPr kumimoji="0" lang="en-US" altLang="en-US" sz="2000" b="0" i="0" u="none" strike="noStrike" cap="none" normalizeH="0" baseline="0" dirty="0">
                <a:ln>
                  <a:noFill/>
                </a:ln>
                <a:solidFill>
                  <a:schemeClr val="tx1"/>
                </a:solidFill>
                <a:effectLst/>
                <a:latin typeface="Arial" panose="020B0604020202020204" pitchFamily="34" charset="0"/>
              </a:rPr>
            </a:br>
            <a:r>
              <a:rPr kumimoji="0" lang="en-US" altLang="en-US" sz="2000" b="1" i="0" u="none" strike="noStrike" cap="none" normalizeH="0" baseline="0" dirty="0">
                <a:ln>
                  <a:noFill/>
                </a:ln>
                <a:solidFill>
                  <a:schemeClr val="tx1"/>
                </a:solidFill>
                <a:effectLst/>
                <a:latin typeface="Arial" panose="020B0604020202020204" pitchFamily="34" charset="0"/>
              </a:rPr>
              <a:t>Performance Optimization:</a:t>
            </a:r>
            <a:r>
              <a:rPr kumimoji="0" lang="en-US" altLang="en-US" sz="2000" b="0" i="0" u="none" strike="noStrike" cap="none" normalizeH="0" baseline="0" dirty="0">
                <a:ln>
                  <a:noFill/>
                </a:ln>
                <a:solidFill>
                  <a:schemeClr val="tx1"/>
                </a:solidFill>
                <a:effectLst/>
                <a:latin typeface="Arial" panose="020B0604020202020204" pitchFamily="34" charset="0"/>
              </a:rPr>
              <a:t> Current static implementation may lead to longer load times for large assets; optimization techniques like lazy loading will be incorporated in the full-stack version.</a:t>
            </a:r>
            <a:br>
              <a:rPr kumimoji="0" lang="en-US" altLang="en-US" sz="2000" b="0" i="0" u="none" strike="noStrike" cap="none" normalizeH="0" baseline="0" dirty="0">
                <a:ln>
                  <a:noFill/>
                </a:ln>
                <a:solidFill>
                  <a:schemeClr val="tx1"/>
                </a:solidFill>
                <a:effectLst/>
                <a:latin typeface="Arial" panose="020B0604020202020204" pitchFamily="34" charset="0"/>
              </a:rPr>
            </a:br>
            <a:r>
              <a:rPr kumimoji="0" lang="en-US" altLang="en-US" sz="2000" b="1" i="0" u="none" strike="noStrike" cap="none" normalizeH="0" baseline="0" dirty="0">
                <a:ln>
                  <a:noFill/>
                </a:ln>
                <a:solidFill>
                  <a:schemeClr val="tx1"/>
                </a:solidFill>
                <a:effectLst/>
                <a:latin typeface="Arial" panose="020B0604020202020204" pitchFamily="34" charset="0"/>
              </a:rPr>
              <a:t>Scalability Constraints:</a:t>
            </a:r>
            <a:r>
              <a:rPr kumimoji="0" lang="en-US" altLang="en-US" sz="2000" b="0" i="0" u="none" strike="noStrike" cap="none" normalizeH="0" baseline="0" dirty="0">
                <a:ln>
                  <a:noFill/>
                </a:ln>
                <a:solidFill>
                  <a:schemeClr val="tx1"/>
                </a:solidFill>
                <a:effectLst/>
                <a:latin typeface="Arial" panose="020B0604020202020204" pitchFamily="34" charset="0"/>
              </a:rPr>
              <a:t> The static setup lacks the capability to handle growing data volumes and user concurrency, which will be addressed with a scalable back-end architecture.</a:t>
            </a:r>
            <a:br>
              <a:rPr kumimoji="0" lang="en-US" altLang="en-US" sz="2000" b="0" i="0" u="none" strike="noStrike" cap="none" normalizeH="0" baseline="0" dirty="0">
                <a:ln>
                  <a:noFill/>
                </a:ln>
                <a:solidFill>
                  <a:schemeClr val="tx1"/>
                </a:solidFill>
                <a:effectLst/>
                <a:latin typeface="Arial" panose="020B0604020202020204" pitchFamily="34" charset="0"/>
              </a:rPr>
            </a:br>
            <a:r>
              <a:rPr kumimoji="0" lang="en-US" altLang="en-US" sz="2000" b="1" i="0" u="none" strike="noStrike" cap="none" normalizeH="0" baseline="0" dirty="0">
                <a:ln>
                  <a:noFill/>
                </a:ln>
                <a:solidFill>
                  <a:schemeClr val="tx1"/>
                </a:solidFill>
                <a:effectLst/>
                <a:latin typeface="Arial" panose="020B0604020202020204" pitchFamily="34" charset="0"/>
              </a:rPr>
              <a:t>Real-time Features:</a:t>
            </a:r>
            <a:r>
              <a:rPr kumimoji="0" lang="en-US" altLang="en-US" sz="2000" b="0" i="0" u="none" strike="noStrike" cap="none" normalizeH="0" baseline="0" dirty="0">
                <a:ln>
                  <a:noFill/>
                </a:ln>
                <a:solidFill>
                  <a:schemeClr val="tx1"/>
                </a:solidFill>
                <a:effectLst/>
                <a:latin typeface="Arial" panose="020B0604020202020204" pitchFamily="34" charset="0"/>
              </a:rPr>
              <a:t> Features such as live updates, notifications, or real-time validations are</a:t>
            </a:r>
            <a:br>
              <a:rPr kumimoji="0" lang="en-US" altLang="en-US" sz="2000" b="0" i="0" u="none" strike="noStrike" cap="none" normalizeH="0" baseline="0" dirty="0">
                <a:ln>
                  <a:noFill/>
                </a:ln>
                <a:solidFill>
                  <a:schemeClr val="tx1"/>
                </a:solidFill>
                <a:effectLst/>
                <a:latin typeface="Arial" panose="020B0604020202020204" pitchFamily="34" charset="0"/>
              </a:rPr>
            </a:br>
            <a:r>
              <a:rPr kumimoji="0" lang="en-US" altLang="en-US" sz="2000" b="0" i="0" u="none" strike="noStrike" cap="none" normalizeH="0" baseline="0" dirty="0">
                <a:ln>
                  <a:noFill/>
                </a:ln>
                <a:solidFill>
                  <a:schemeClr val="tx1"/>
                </a:solidFill>
                <a:effectLst/>
                <a:latin typeface="Arial" panose="020B0604020202020204" pitchFamily="34" charset="0"/>
              </a:rPr>
              <a:t>not feasible without a full-stack implementation</a:t>
            </a:r>
            <a:br>
              <a:rPr kumimoji="0" lang="en-US" altLang="en-US" b="0" i="0" u="none" strike="noStrike" cap="none" normalizeH="0" baseline="0" dirty="0">
                <a:ln>
                  <a:noFill/>
                </a:ln>
                <a:solidFill>
                  <a:schemeClr val="tx1"/>
                </a:solidFill>
                <a:effectLst/>
                <a:latin typeface="Arial" panose="020B0604020202020204" pitchFamily="34" charset="0"/>
              </a:rPr>
            </a:br>
            <a:br>
              <a:rPr lang="en-US" b="1" dirty="0">
                <a:latin typeface="+mn-lt"/>
              </a:rPr>
            </a:br>
            <a:endParaRPr lang="en-US" dirty="0">
              <a:latin typeface="Cambria" panose="02040503050406030204" pitchFamily="18" charset="0"/>
              <a:ea typeface="Cambria" panose="02040503050406030204" pitchFamily="18" charset="0"/>
            </a:endParaRPr>
          </a:p>
        </p:txBody>
      </p:sp>
      <p:sp>
        <p:nvSpPr>
          <p:cNvPr id="115" name="Google Shape;115;p17"/>
          <p:cNvSpPr txBox="1">
            <a:spLocks noGrp="1"/>
          </p:cNvSpPr>
          <p:nvPr>
            <p:ph type="body" idx="1"/>
          </p:nvPr>
        </p:nvSpPr>
        <p:spPr>
          <a:xfrm flipV="1">
            <a:off x="812800" y="888558"/>
            <a:ext cx="10668000" cy="45719"/>
          </a:xfrm>
          <a:prstGeom prst="rect">
            <a:avLst/>
          </a:prstGeom>
          <a:noFill/>
          <a:ln>
            <a:noFill/>
          </a:ln>
        </p:spPr>
        <p:txBody>
          <a:bodyPr spcFirstLastPara="1" wrap="square" lIns="91425" tIns="45700" rIns="91425" bIns="45700" anchor="t" anchorCtr="0">
            <a:normAutofit fontScale="25000" lnSpcReduction="20000"/>
          </a:bodyPr>
          <a:lstStyle/>
          <a:p>
            <a:pPr marL="342900" lvl="0" indent="-190500" algn="just" rtl="0">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dirty="0">
              <a:latin typeface="Cambria" panose="02040503050406030204" pitchFamily="18" charset="0"/>
              <a:ea typeface="Cambria" panose="02040503050406030204" pitchFamily="18" charset="0"/>
            </a:endParaRPr>
          </a:p>
        </p:txBody>
      </p:sp>
    </p:spTree>
  </p:cSld>
  <p:clrMapOvr>
    <a:masterClrMapping/>
  </p:clrMapOvr>
  <p:transition spd="slow">
    <p:blinds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a:lnSpc>
                <a:spcPct val="200000"/>
              </a:lnSpc>
            </a:pPr>
            <a:r>
              <a:rPr lang="en-US" sz="3000" b="1" dirty="0">
                <a:solidFill>
                  <a:schemeClr val="accent5"/>
                </a:solidFill>
                <a:latin typeface="Cambria" panose="02040503050406030204" pitchFamily="18" charset="0"/>
                <a:ea typeface="Cambria" panose="02040503050406030204" pitchFamily="18" charset="0"/>
                <a:cs typeface="Calibri" panose="020F0502020204030204" pitchFamily="34" charset="0"/>
              </a:rPr>
              <a:t>Objectives of the Work </a:t>
            </a:r>
            <a:endParaRPr lang="en-US" sz="3000" dirty="0">
              <a:solidFill>
                <a:schemeClr val="accent5"/>
              </a:solidFill>
              <a:latin typeface="Cambria" panose="02040503050406030204" pitchFamily="18" charset="0"/>
              <a:ea typeface="Cambria" panose="02040503050406030204" pitchFamily="18" charset="0"/>
              <a:cs typeface="Calibri" panose="020F0502020204030204" pitchFamily="34" charset="0"/>
            </a:endParaRP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342900" lvl="0" indent="-190500" algn="just" rtl="0">
              <a:lnSpc>
                <a:spcPct val="150000"/>
              </a:lnSpc>
              <a:spcBef>
                <a:spcPts val="0"/>
              </a:spcBef>
              <a:spcAft>
                <a:spcPts val="0"/>
              </a:spcAft>
              <a:buClr>
                <a:schemeClr val="dk1"/>
              </a:buClr>
              <a:buSzPct val="100000"/>
              <a:buNone/>
            </a:pPr>
            <a:endParaRPr lang="en-US" altLang="en-US" sz="7200"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sz="7200" dirty="0">
              <a:latin typeface="Cambria" panose="02040503050406030204" pitchFamily="18" charset="0"/>
              <a:ea typeface="Cambria" panose="02040503050406030204" pitchFamily="18" charset="0"/>
            </a:endParaRPr>
          </a:p>
        </p:txBody>
      </p:sp>
      <p:sp>
        <p:nvSpPr>
          <p:cNvPr id="2" name="Rectangle 1">
            <a:extLst>
              <a:ext uri="{FF2B5EF4-FFF2-40B4-BE49-F238E27FC236}">
                <a16:creationId xmlns:a16="http://schemas.microsoft.com/office/drawing/2014/main" id="{DA8F943C-4DB5-1FBB-B910-345E9A467824}"/>
              </a:ext>
            </a:extLst>
          </p:cNvPr>
          <p:cNvSpPr>
            <a:spLocks noChangeArrowheads="1"/>
          </p:cNvSpPr>
          <p:nvPr/>
        </p:nvSpPr>
        <p:spPr bwMode="auto">
          <a:xfrm>
            <a:off x="887505" y="933261"/>
            <a:ext cx="10990729" cy="49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Simplify Project Submission:</a:t>
            </a:r>
            <a:r>
              <a:rPr kumimoji="0" lang="en-US" altLang="en-US" sz="2000" b="0" i="0" u="none" strike="noStrike" cap="none" normalizeH="0" baseline="0" dirty="0">
                <a:ln>
                  <a:noFill/>
                </a:ln>
                <a:solidFill>
                  <a:schemeClr val="tx1"/>
                </a:solidFill>
                <a:effectLst/>
                <a:latin typeface="Arial" panose="020B0604020202020204" pitchFamily="34" charset="0"/>
              </a:rPr>
              <a:t> Allows faculty and researchers to submit new project proposals online, reducing paperwork and administrative delays.</a:t>
            </a:r>
          </a:p>
          <a:p>
            <a:pPr marL="342900" marR="0" lvl="0" indent="-3429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Centralize Project Data:</a:t>
            </a:r>
            <a:r>
              <a:rPr kumimoji="0" lang="en-US" altLang="en-US" sz="2000" b="0" i="0" u="none" strike="noStrike" cap="none" normalizeH="0" baseline="0" dirty="0">
                <a:ln>
                  <a:noFill/>
                </a:ln>
                <a:solidFill>
                  <a:schemeClr val="tx1"/>
                </a:solidFill>
                <a:effectLst/>
                <a:latin typeface="Arial" panose="020B0604020202020204" pitchFamily="34" charset="0"/>
              </a:rPr>
              <a:t> Consolidates all project information, including timelines, funding, team members, and progress reports into one centralized system for easy access and management.</a:t>
            </a:r>
          </a:p>
          <a:p>
            <a:pPr marL="342900" marR="0" lvl="0" indent="-3429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Automate Approval Workflow:</a:t>
            </a:r>
            <a:r>
              <a:rPr kumimoji="0" lang="en-US" altLang="en-US" sz="2000" b="0" i="0" u="none" strike="noStrike" cap="none" normalizeH="0" baseline="0" dirty="0">
                <a:ln>
                  <a:noFill/>
                </a:ln>
                <a:solidFill>
                  <a:schemeClr val="tx1"/>
                </a:solidFill>
                <a:effectLst/>
                <a:latin typeface="Arial" panose="020B0604020202020204" pitchFamily="34" charset="0"/>
              </a:rPr>
              <a:t> Streamlines the review and approval process with automated routing and notifications, ensuring faster decision-making and reduced bottlenecks.</a:t>
            </a:r>
          </a:p>
          <a:p>
            <a:pPr marL="342900" marR="0" lvl="0" indent="-3429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Enhance Funding Management:</a:t>
            </a:r>
            <a:r>
              <a:rPr kumimoji="0" lang="en-US" altLang="en-US" sz="2000" b="0" i="0" u="none" strike="noStrike" cap="none" normalizeH="0" baseline="0" dirty="0">
                <a:ln>
                  <a:noFill/>
                </a:ln>
                <a:solidFill>
                  <a:schemeClr val="tx1"/>
                </a:solidFill>
                <a:effectLst/>
                <a:latin typeface="Arial" panose="020B0604020202020204" pitchFamily="34" charset="0"/>
              </a:rPr>
              <a:t> Tracks funding sources, allocations, and expenditures, providing real-time financial overviews and minimizing budget overruns.</a:t>
            </a:r>
          </a:p>
          <a:p>
            <a:pPr marL="342900" marR="0" lvl="0" indent="-3429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Improve Compliance Monitoring:</a:t>
            </a:r>
            <a:r>
              <a:rPr kumimoji="0" lang="en-US" altLang="en-US" sz="2000" b="0" i="0" u="none" strike="noStrike" cap="none" normalizeH="0" baseline="0" dirty="0">
                <a:ln>
                  <a:noFill/>
                </a:ln>
                <a:solidFill>
                  <a:schemeClr val="tx1"/>
                </a:solidFill>
                <a:effectLst/>
                <a:latin typeface="Arial" panose="020B0604020202020204" pitchFamily="34" charset="0"/>
              </a:rPr>
              <a:t> Ensures adherence to institutional and regulatory guidelines through automated compliance checks and periodic reporting.</a:t>
            </a:r>
          </a:p>
          <a:p>
            <a:pPr marL="342900" marR="0" lvl="0" indent="-3429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Real-Time Progress Tracking:</a:t>
            </a:r>
            <a:r>
              <a:rPr kumimoji="0" lang="en-US" altLang="en-US" sz="2000" b="0" i="0" u="none" strike="noStrike" cap="none" normalizeH="0" baseline="0" dirty="0">
                <a:ln>
                  <a:noFill/>
                </a:ln>
                <a:solidFill>
                  <a:schemeClr val="tx1"/>
                </a:solidFill>
                <a:effectLst/>
                <a:latin typeface="Arial" panose="020B0604020202020204" pitchFamily="34" charset="0"/>
              </a:rPr>
              <a:t> Provides dashboards and real-time updates on project status, milestones, and deadlines, enabling proactive management.</a:t>
            </a: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slow">
    <p:blinds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03412"/>
            <a:ext cx="9031941" cy="3397624"/>
          </a:xfrm>
        </p:spPr>
        <p:txBody>
          <a:bodyPr/>
          <a:lstStyle/>
          <a:p>
            <a:pPr marL="609600" lvl="0" indent="-457200" algn="just" rtl="0">
              <a:lnSpc>
                <a:spcPct val="150000"/>
              </a:lnSpc>
              <a:spcBef>
                <a:spcPts val="0"/>
              </a:spcBef>
              <a:spcAft>
                <a:spcPts val="0"/>
              </a:spcAft>
              <a:buClr>
                <a:schemeClr val="dk1"/>
              </a:buClr>
              <a:buSzPct val="100000"/>
              <a:buFont typeface="+mj-lt"/>
              <a:buAutoNum type="arabicPeriod"/>
            </a:pPr>
            <a:endParaRPr sz="2000" dirty="0">
              <a:latin typeface="Cambria" panose="02040503050406030204" pitchFamily="18" charset="0"/>
              <a:ea typeface="Cambria" panose="02040503050406030204" pitchFamily="18" charset="0"/>
            </a:endParaRPr>
          </a:p>
          <a:p>
            <a:pPr marL="457200" marR="0" lvl="0" indent="-457200" algn="just" defTabSz="914400" rtl="0" eaLnBrk="0" fontAlgn="base" latinLnBrk="0" hangingPunct="0">
              <a:lnSpc>
                <a:spcPct val="100000"/>
              </a:lnSpc>
              <a:spcBef>
                <a:spcPct val="0"/>
              </a:spcBef>
              <a:spcAft>
                <a:spcPct val="0"/>
              </a:spcAft>
              <a:buClrTx/>
              <a:buSzTx/>
              <a:buAutoNum type="arabicPeriod" startAt="7"/>
              <a:tabLst/>
            </a:pPr>
            <a:r>
              <a:rPr kumimoji="0" lang="en-US" altLang="en-US" sz="2000" b="1" i="0" u="none" strike="noStrike" cap="none" normalizeH="0" baseline="0" dirty="0">
                <a:ln>
                  <a:noFill/>
                </a:ln>
                <a:solidFill>
                  <a:schemeClr val="tx1"/>
                </a:solidFill>
                <a:effectLst/>
                <a:latin typeface="Arial" panose="020B0604020202020204" pitchFamily="34" charset="0"/>
              </a:rPr>
              <a:t>Enable Collaboration:</a:t>
            </a:r>
            <a:r>
              <a:rPr kumimoji="0" lang="en-US" altLang="en-US" sz="2000" b="0" i="0" u="none" strike="noStrike" cap="none" normalizeH="0" baseline="0" dirty="0">
                <a:ln>
                  <a:noFill/>
                </a:ln>
                <a:solidFill>
                  <a:schemeClr val="tx1"/>
                </a:solidFill>
                <a:effectLst/>
                <a:latin typeface="Arial" panose="020B0604020202020204" pitchFamily="34" charset="0"/>
              </a:rPr>
              <a:t> Facilitates seamless collaboration between departments, researchers, and external partners through shared access and communication tools.</a:t>
            </a:r>
          </a:p>
          <a:p>
            <a:pPr marL="457200" marR="0" lvl="0" indent="-457200" algn="just" defTabSz="914400" rtl="0" eaLnBrk="0" fontAlgn="base" latinLnBrk="0" hangingPunct="0">
              <a:lnSpc>
                <a:spcPct val="100000"/>
              </a:lnSpc>
              <a:spcBef>
                <a:spcPct val="0"/>
              </a:spcBef>
              <a:spcAft>
                <a:spcPct val="0"/>
              </a:spcAft>
              <a:buClrTx/>
              <a:buSzTx/>
              <a:buAutoNum type="arabicPeriod" startAt="7"/>
              <a:tabLst/>
            </a:pPr>
            <a:r>
              <a:rPr kumimoji="0" lang="en-US" altLang="en-US" sz="2000" b="1" i="0" u="none" strike="noStrike" cap="none" normalizeH="0" baseline="0" dirty="0">
                <a:ln>
                  <a:noFill/>
                </a:ln>
                <a:solidFill>
                  <a:schemeClr val="tx1"/>
                </a:solidFill>
                <a:effectLst/>
                <a:latin typeface="Arial" panose="020B0604020202020204" pitchFamily="34" charset="0"/>
              </a:rPr>
              <a:t>Streamline Document Management:</a:t>
            </a:r>
            <a:r>
              <a:rPr kumimoji="0" lang="en-US" altLang="en-US" sz="2000" b="0" i="0" u="none" strike="noStrike" cap="none" normalizeH="0" baseline="0" dirty="0">
                <a:ln>
                  <a:noFill/>
                </a:ln>
                <a:solidFill>
                  <a:schemeClr val="tx1"/>
                </a:solidFill>
                <a:effectLst/>
                <a:latin typeface="Arial" panose="020B0604020202020204" pitchFamily="34" charset="0"/>
              </a:rPr>
              <a:t> Digitally stores and organizes all project-related documents, proposals, reports, and approvals for quick retrieval and version control.</a:t>
            </a:r>
          </a:p>
          <a:p>
            <a:pPr marL="457200" marR="0" lvl="0" indent="-457200" algn="just" defTabSz="914400" rtl="0" eaLnBrk="0" fontAlgn="base" latinLnBrk="0" hangingPunct="0">
              <a:lnSpc>
                <a:spcPct val="100000"/>
              </a:lnSpc>
              <a:spcBef>
                <a:spcPct val="0"/>
              </a:spcBef>
              <a:spcAft>
                <a:spcPct val="0"/>
              </a:spcAft>
              <a:buClrTx/>
              <a:buSzTx/>
              <a:buAutoNum type="arabicPeriod" startAt="7"/>
              <a:tabLst/>
            </a:pPr>
            <a:r>
              <a:rPr kumimoji="0" lang="en-US" altLang="en-US" sz="2000" b="1" i="0" u="none" strike="noStrike" cap="none" normalizeH="0" baseline="0" dirty="0">
                <a:ln>
                  <a:noFill/>
                </a:ln>
                <a:solidFill>
                  <a:schemeClr val="tx1"/>
                </a:solidFill>
                <a:effectLst/>
                <a:latin typeface="Arial" panose="020B0604020202020204" pitchFamily="34" charset="0"/>
              </a:rPr>
              <a:t>Generate Analytical Reports:</a:t>
            </a:r>
            <a:r>
              <a:rPr kumimoji="0" lang="en-US" altLang="en-US" sz="2000" b="0" i="0" u="none" strike="noStrike" cap="none" normalizeH="0" baseline="0" dirty="0">
                <a:ln>
                  <a:noFill/>
                </a:ln>
                <a:solidFill>
                  <a:schemeClr val="tx1"/>
                </a:solidFill>
                <a:effectLst/>
                <a:latin typeface="Arial" panose="020B0604020202020204" pitchFamily="34" charset="0"/>
              </a:rPr>
              <a:t> Automatically creates statistical summaries, department-wise project distribution, funding utilization reports, and other key analytics for strategic decision-making.</a:t>
            </a:r>
          </a:p>
          <a:p>
            <a:pPr marL="457200" marR="0" lvl="0" indent="-457200" algn="just" defTabSz="914400" rtl="0" eaLnBrk="0" fontAlgn="base" latinLnBrk="0" hangingPunct="0">
              <a:lnSpc>
                <a:spcPct val="100000"/>
              </a:lnSpc>
              <a:spcBef>
                <a:spcPct val="0"/>
              </a:spcBef>
              <a:spcAft>
                <a:spcPct val="0"/>
              </a:spcAft>
              <a:buClrTx/>
              <a:buSzTx/>
              <a:buAutoNum type="arabicPeriod" startAt="7"/>
              <a:tabLst/>
            </a:pPr>
            <a:r>
              <a:rPr kumimoji="0" lang="en-US" altLang="en-US" sz="2000" b="1" i="0" u="none" strike="noStrike" cap="none" normalizeH="0" baseline="0" dirty="0">
                <a:ln>
                  <a:noFill/>
                </a:ln>
                <a:solidFill>
                  <a:schemeClr val="tx1"/>
                </a:solidFill>
                <a:effectLst/>
                <a:latin typeface="Arial" panose="020B0604020202020204" pitchFamily="34" charset="0"/>
              </a:rPr>
              <a:t>Ensure Audit Readiness:</a:t>
            </a:r>
            <a:r>
              <a:rPr kumimoji="0" lang="en-US" altLang="en-US" sz="2000" b="0" i="0" u="none" strike="noStrike" cap="none" normalizeH="0" baseline="0" dirty="0">
                <a:ln>
                  <a:noFill/>
                </a:ln>
                <a:solidFill>
                  <a:schemeClr val="tx1"/>
                </a:solidFill>
                <a:effectLst/>
                <a:latin typeface="Arial" panose="020B0604020202020204" pitchFamily="34" charset="0"/>
              </a:rPr>
              <a:t> Maintains comprehensive audit trails of project activities, modifications, and approvals, enhancing transparency and accountability.</a:t>
            </a:r>
          </a:p>
          <a:p>
            <a:endParaRPr lang="en-US" sz="2000" dirty="0"/>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a:t>7</a:t>
            </a:fld>
            <a:endParaRPr lang="en-US" altLang="en-US"/>
          </a:p>
        </p:txBody>
      </p:sp>
    </p:spTree>
  </p:cSld>
  <p:clrMapOvr>
    <a:masterClrMapping/>
  </p:clrMapOvr>
  <p:transition spd="slow">
    <p:blinds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9241"/>
          </a:xfrm>
        </p:spPr>
        <p:txBody>
          <a:bodyPr/>
          <a:lstStyle/>
          <a:p>
            <a:pPr marL="152400" algn="just">
              <a:lnSpc>
                <a:spcPct val="100000"/>
              </a:lnSpc>
              <a:spcBef>
                <a:spcPts val="0"/>
              </a:spcBef>
            </a:pPr>
            <a:r>
              <a:rPr lang="en-IN" sz="3200" b="1" dirty="0">
                <a:solidFill>
                  <a:schemeClr val="accent1">
                    <a:lumMod val="75000"/>
                  </a:schemeClr>
                </a:solidFill>
                <a:latin typeface="Times New Roman" panose="02020603050405020304" pitchFamily="18" charset="0"/>
                <a:cs typeface="Times New Roman" panose="02020603050405020304" pitchFamily="18" charset="0"/>
              </a:rPr>
              <a:t>Literature Review</a:t>
            </a:r>
          </a:p>
        </p:txBody>
      </p:sp>
      <p:sp>
        <p:nvSpPr>
          <p:cNvPr id="3" name="Content Placeholder 2"/>
          <p:cNvSpPr>
            <a:spLocks noGrp="1"/>
          </p:cNvSpPr>
          <p:nvPr>
            <p:ph idx="1"/>
          </p:nvPr>
        </p:nvSpPr>
        <p:spPr>
          <a:xfrm>
            <a:off x="1107140" y="1184366"/>
            <a:ext cx="10762129" cy="4452341"/>
          </a:xfrm>
        </p:spPr>
        <p:txBody>
          <a:bodyPr/>
          <a:lstStyle/>
          <a:p>
            <a:pPr marL="0" indent="0">
              <a:buNone/>
            </a:pPr>
            <a:r>
              <a:rPr lang="en-US" altLang="en-US" sz="2000" dirty="0">
                <a:latin typeface="Arial" panose="020B0604020202020204" pitchFamily="34" charset="0"/>
                <a:cs typeface="Arial" panose="020B0604020202020204" pitchFamily="34" charset="0"/>
              </a:rPr>
              <a:t>[1] Project Management Institute, A Guide to the Project Management Body of Knowledge</a:t>
            </a:r>
          </a:p>
          <a:p>
            <a:pPr marL="0" indent="0">
              <a:buNone/>
            </a:pPr>
            <a:r>
              <a:rPr lang="en-US" altLang="en-US" sz="2000" dirty="0">
                <a:latin typeface="Arial" panose="020B0604020202020204" pitchFamily="34" charset="0"/>
                <a:cs typeface="Arial" panose="020B0604020202020204" pitchFamily="34" charset="0"/>
              </a:rPr>
              <a:t>(PMBOK® Guide), 6th ed. Newtown Square, PA: Project Management Institute, 2017.</a:t>
            </a:r>
          </a:p>
          <a:p>
            <a:pPr marL="0" indent="0">
              <a:buNone/>
            </a:pPr>
            <a:r>
              <a:rPr lang="en-US" altLang="en-US" sz="2000" dirty="0">
                <a:latin typeface="Arial" panose="020B0604020202020204" pitchFamily="34" charset="0"/>
                <a:cs typeface="Arial" panose="020B0604020202020204" pitchFamily="34" charset="0"/>
              </a:rPr>
              <a:t>[2] H. Kerzner, Project Management: A Systems Approach to Planning, Scheduling, and</a:t>
            </a:r>
          </a:p>
          <a:p>
            <a:pPr marL="0" indent="0">
              <a:buNone/>
            </a:pPr>
            <a:r>
              <a:rPr lang="en-US" altLang="en-US" sz="2000" dirty="0">
                <a:latin typeface="Arial" panose="020B0604020202020204" pitchFamily="34" charset="0"/>
                <a:cs typeface="Arial" panose="020B0604020202020204" pitchFamily="34" charset="0"/>
              </a:rPr>
              <a:t>Controlling, 12th ed. Hoboken, NJ: Wiley, 2017.</a:t>
            </a:r>
          </a:p>
          <a:p>
            <a:pPr marL="0" indent="0">
              <a:buNone/>
            </a:pPr>
            <a:r>
              <a:rPr lang="en-US" altLang="en-US" sz="2000" dirty="0">
                <a:latin typeface="Arial" panose="020B0604020202020204" pitchFamily="34" charset="0"/>
                <a:cs typeface="Arial" panose="020B0604020202020204" pitchFamily="34" charset="0"/>
              </a:rPr>
              <a:t>[3] J. R. Turner, Gower Handbook of Project Management, 5th ed. Abingdon, UK:</a:t>
            </a:r>
          </a:p>
          <a:p>
            <a:pPr marL="0" indent="0">
              <a:buNone/>
            </a:pPr>
            <a:r>
              <a:rPr lang="en-US" altLang="en-US" sz="2000" dirty="0">
                <a:latin typeface="Arial" panose="020B0604020202020204" pitchFamily="34" charset="0"/>
                <a:cs typeface="Arial" panose="020B0604020202020204" pitchFamily="34" charset="0"/>
              </a:rPr>
              <a:t>Routledge, 2016.</a:t>
            </a:r>
          </a:p>
          <a:p>
            <a:pPr marL="0" indent="0">
              <a:buNone/>
            </a:pPr>
            <a:r>
              <a:rPr lang="en-US" altLang="en-US" sz="2000" dirty="0">
                <a:latin typeface="Arial" panose="020B0604020202020204" pitchFamily="34" charset="0"/>
                <a:cs typeface="Arial" panose="020B0604020202020204" pitchFamily="34" charset="0"/>
              </a:rPr>
              <a:t>[4] R. K. Wysocki, Effective Project Management: Traditional, Agile, Extreme, 8th ed.</a:t>
            </a:r>
          </a:p>
          <a:p>
            <a:pPr marL="0" indent="0">
              <a:buNone/>
            </a:pPr>
            <a:r>
              <a:rPr lang="en-US" altLang="en-US" sz="2000" dirty="0">
                <a:latin typeface="Arial" panose="020B0604020202020204" pitchFamily="34" charset="0"/>
                <a:cs typeface="Arial" panose="020B0604020202020204" pitchFamily="34" charset="0"/>
              </a:rPr>
              <a:t>Hoboken, NJ: Wiley, 2019.</a:t>
            </a:r>
          </a:p>
          <a:p>
            <a:pPr marL="0" indent="0">
              <a:buNone/>
            </a:pPr>
            <a:r>
              <a:rPr lang="en-US" altLang="en-US" sz="2000" dirty="0">
                <a:latin typeface="Arial" panose="020B0604020202020204" pitchFamily="34" charset="0"/>
                <a:cs typeface="Arial" panose="020B0604020202020204" pitchFamily="34" charset="0"/>
              </a:rPr>
              <a:t>[5] A. Bryman, Social Research Methods, 5th ed. Oxford, UK: Oxford University Press,</a:t>
            </a:r>
          </a:p>
          <a:p>
            <a:pPr marL="0" indent="0">
              <a:buNone/>
            </a:pPr>
            <a:r>
              <a:rPr lang="en-US" altLang="en-US" sz="2000" dirty="0">
                <a:latin typeface="Arial" panose="020B0604020202020204" pitchFamily="34" charset="0"/>
                <a:cs typeface="Arial" panose="020B0604020202020204" pitchFamily="34" charset="0"/>
              </a:rPr>
              <a:t>2016.</a:t>
            </a:r>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smtClean="0"/>
              <a:t>8</a:t>
            </a:fld>
            <a:endParaRPr lang="en-US" altLang="en-US"/>
          </a:p>
        </p:txBody>
      </p:sp>
    </p:spTree>
  </p:cSld>
  <p:clrMapOvr>
    <a:masterClrMapping/>
  </p:clrMapOvr>
  <p:transition spd="slow">
    <p:blinds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80247" y="974351"/>
            <a:ext cx="10515600" cy="5711190"/>
          </a:xfrm>
        </p:spPr>
        <p:txBody>
          <a:bodyPr/>
          <a:lstStyle/>
          <a:p>
            <a:pPr marL="0" indent="0">
              <a:buNone/>
            </a:pPr>
            <a:r>
              <a:rPr lang="en-US" altLang="en-US" sz="2000" dirty="0"/>
              <a:t>[6] M. Saunders, P. Lewis, and A. Thornhill, Research Methods for Business Students, 8th</a:t>
            </a:r>
          </a:p>
          <a:p>
            <a:pPr marL="0" indent="0">
              <a:buNone/>
            </a:pPr>
            <a:r>
              <a:rPr lang="en-US" altLang="en-US" sz="2000" dirty="0"/>
              <a:t>ed. Harlow, UK: Pearson Education, 2019.</a:t>
            </a:r>
          </a:p>
          <a:p>
            <a:pPr marL="0" indent="0">
              <a:buNone/>
            </a:pPr>
            <a:r>
              <a:rPr lang="en-US" altLang="en-US" sz="2000" dirty="0"/>
              <a:t>[7] R. Burke, Project Management: Planning and Control Techniques, 5th ed. Hoboken,</a:t>
            </a:r>
          </a:p>
          <a:p>
            <a:pPr marL="0" indent="0">
              <a:buNone/>
            </a:pPr>
            <a:r>
              <a:rPr lang="en-US" altLang="en-US" sz="2000" dirty="0"/>
              <a:t>NJ: Wiley, 2013.</a:t>
            </a:r>
          </a:p>
          <a:p>
            <a:pPr marL="0" indent="0">
              <a:buNone/>
            </a:pPr>
            <a:r>
              <a:rPr lang="en-US" altLang="en-US" sz="2000" dirty="0"/>
              <a:t>[8] P. C. Dinsmore and J. Cabanis-Brewin, The AMA Handbook of Project Management, 4th</a:t>
            </a:r>
          </a:p>
          <a:p>
            <a:pPr marL="0" indent="0">
              <a:buNone/>
            </a:pPr>
            <a:r>
              <a:rPr lang="en-US" altLang="en-US" sz="2000" dirty="0"/>
              <a:t>ed. New York, NY: AMACOM, 2014.</a:t>
            </a:r>
          </a:p>
          <a:p>
            <a:pPr marL="0" indent="0">
              <a:buNone/>
            </a:pPr>
            <a:r>
              <a:rPr lang="en-US" altLang="en-US" sz="2000" dirty="0"/>
              <a:t>[9] J. W. Creswell and J. D. Creswell, Research Design: Qualitative, Quantitative, and</a:t>
            </a:r>
          </a:p>
          <a:p>
            <a:pPr marL="0" indent="0">
              <a:buNone/>
            </a:pPr>
            <a:r>
              <a:rPr lang="en-US" altLang="en-US" sz="2000" dirty="0"/>
              <a:t>Mixed Methods Approaches, 5th ed. Thousand Oaks, CA: Sage Publications, 2017.</a:t>
            </a:r>
          </a:p>
          <a:p>
            <a:pPr marL="0" indent="0">
              <a:buNone/>
            </a:pPr>
            <a:r>
              <a:rPr lang="en-US" altLang="en-US" sz="2000" dirty="0"/>
              <a:t>[10] J. Highsmith, Agile Project Management: Creating Innovative Products, 2nd ed.</a:t>
            </a:r>
          </a:p>
          <a:p>
            <a:pPr marL="0" indent="0">
              <a:buNone/>
            </a:pPr>
            <a:r>
              <a:rPr lang="en-US" altLang="en-US" sz="2000" dirty="0"/>
              <a:t>Boston, MA: Addison-Wesley, 2010</a:t>
            </a:r>
          </a:p>
        </p:txBody>
      </p:sp>
      <p:sp>
        <p:nvSpPr>
          <p:cNvPr id="4" name="Slide Number Placeholder 3"/>
          <p:cNvSpPr>
            <a:spLocks noGrp="1"/>
          </p:cNvSpPr>
          <p:nvPr>
            <p:ph type="sldNum" sz="quarter" idx="12"/>
          </p:nvPr>
        </p:nvSpPr>
        <p:spPr/>
        <p:txBody>
          <a:bodyPr/>
          <a:lstStyle/>
          <a:p>
            <a:pPr>
              <a:defRPr/>
            </a:pPr>
            <a:fld id="{815EC703-C051-410C-8BA1-62752E291E83}" type="slidenum">
              <a:rPr lang="en-US" altLang="en-US"/>
              <a:t>9</a:t>
            </a:fld>
            <a:endParaRPr lang="en-US" altLang="en-US"/>
          </a:p>
        </p:txBody>
      </p:sp>
    </p:spTree>
  </p:cSld>
  <p:clrMapOvr>
    <a:masterClrMapping/>
  </p:clrMapOvr>
  <p:transition spd="slow">
    <p:blinds dir="vert"/>
  </p:transition>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TABLE_ENDDRAG_ORIGIN_RECT" val="430*180"/>
  <p:tag name="TABLE_ENDDRAG_RECT" val="38*133*430*180"/>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964</TotalTime>
  <Words>1988</Words>
  <Application>Microsoft Office PowerPoint</Application>
  <PresentationFormat>Widescreen</PresentationFormat>
  <Paragraphs>185</Paragraphs>
  <Slides>26</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Arial</vt:lpstr>
      <vt:lpstr>Calibri</vt:lpstr>
      <vt:lpstr>Calibri Light</vt:lpstr>
      <vt:lpstr>Cambria</vt:lpstr>
      <vt:lpstr>Times New Roman</vt:lpstr>
      <vt:lpstr>Verdana</vt:lpstr>
      <vt:lpstr>Wingdings</vt:lpstr>
      <vt:lpstr>Office Theme</vt:lpstr>
      <vt:lpstr>PowerPoint Presentation</vt:lpstr>
      <vt:lpstr>Content</vt:lpstr>
      <vt:lpstr>About Company or Organization</vt:lpstr>
      <vt:lpstr>Working domain or the technology</vt:lpstr>
      <vt:lpstr>   Key Challenges &amp; Issues  Limited Interactivity: Without dynamic scripting, user interactions are restricted, reducing the ability to create a fully interactive user experience. Performance Optimization: Current static implementation may lead to longer load times for large assets; optimization techniques like lazy loading will be incorporated in the full-stack version. Scalability Constraints: The static setup lacks the capability to handle growing data volumes and user concurrency, which will be addressed with a scalable back-end architecture. Real-time Features: Features such as live updates, notifications, or real-time validations are not feasible without a full-stack implementation  </vt:lpstr>
      <vt:lpstr>Objectives of the Work </vt:lpstr>
      <vt:lpstr>PowerPoint Presentation</vt:lpstr>
      <vt:lpstr>Literature Review</vt:lpstr>
      <vt:lpstr>PowerPoint Presentation</vt:lpstr>
      <vt:lpstr>Proposed System </vt:lpstr>
      <vt:lpstr>PowerPoint Presentation</vt:lpstr>
      <vt:lpstr>PowerPoint Presentation</vt:lpstr>
      <vt:lpstr>PowerPoint Presentation</vt:lpstr>
      <vt:lpstr>System Design And Implementation</vt:lpstr>
      <vt:lpstr>PowerPoint Presentation</vt:lpstr>
      <vt:lpstr>PowerPoint Presentation</vt:lpstr>
      <vt:lpstr>Advantages of Proposed System/Work</vt:lpstr>
      <vt:lpstr>Internship Road Map</vt:lpstr>
      <vt:lpstr>Screenshots</vt:lpstr>
      <vt:lpstr>Screenshots</vt:lpstr>
      <vt:lpstr>Screenshots</vt:lpstr>
      <vt:lpstr>Screenshots</vt:lpstr>
      <vt:lpstr>Screenshots</vt:lpstr>
      <vt:lpstr>Screenshots</vt:lpstr>
      <vt:lpstr>Github Link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Preeteesh</dc:creator>
  <cp:lastModifiedBy>BEDUDURI SAINATH REDDY�</cp:lastModifiedBy>
  <cp:revision>924</cp:revision>
  <cp:lastPrinted>2018-07-24T06:37:00Z</cp:lastPrinted>
  <dcterms:created xsi:type="dcterms:W3CDTF">2018-06-07T04:06:00Z</dcterms:created>
  <dcterms:modified xsi:type="dcterms:W3CDTF">2025-06-16T18:26:02Z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7dd8d018-c9e1-4fc0-8312-d88e53c0ba38_Enabled">
    <vt:lpwstr>true</vt:lpwstr>
  </property>
  <property fmtid="{D5CDD505-2E9C-101B-9397-08002B2CF9AE}" pid="3" name="MSIP_Label_7dd8d018-c9e1-4fc0-8312-d88e53c0ba38_SetDate">
    <vt:lpwstr>2025-02-20T05:52:44Z</vt:lpwstr>
  </property>
  <property fmtid="{D5CDD505-2E9C-101B-9397-08002B2CF9AE}" pid="4" name="MSIP_Label_7dd8d018-c9e1-4fc0-8312-d88e53c0ba38_Method">
    <vt:lpwstr>Privileged</vt:lpwstr>
  </property>
  <property fmtid="{D5CDD505-2E9C-101B-9397-08002B2CF9AE}" pid="5" name="MSIP_Label_7dd8d018-c9e1-4fc0-8312-d88e53c0ba38_Name">
    <vt:lpwstr>Internal - General</vt:lpwstr>
  </property>
  <property fmtid="{D5CDD505-2E9C-101B-9397-08002B2CF9AE}" pid="6" name="MSIP_Label_7dd8d018-c9e1-4fc0-8312-d88e53c0ba38_SiteId">
    <vt:lpwstr>a0424ab4-6c17-4615-99fe-ec15cd70614f</vt:lpwstr>
  </property>
  <property fmtid="{D5CDD505-2E9C-101B-9397-08002B2CF9AE}" pid="7" name="MSIP_Label_7dd8d018-c9e1-4fc0-8312-d88e53c0ba38_ActionId">
    <vt:lpwstr>bd609405-8c67-4e92-a5ce-d4a8ef2d3b46</vt:lpwstr>
  </property>
  <property fmtid="{D5CDD505-2E9C-101B-9397-08002B2CF9AE}" pid="8" name="MSIP_Label_7dd8d018-c9e1-4fc0-8312-d88e53c0ba38_ContentBits">
    <vt:lpwstr>0</vt:lpwstr>
  </property>
  <property fmtid="{D5CDD505-2E9C-101B-9397-08002B2CF9AE}" pid="9" name="MSIP_Label_7dd8d018-c9e1-4fc0-8312-d88e53c0ba38_Tag">
    <vt:lpwstr>10, 0, 1, 1</vt:lpwstr>
  </property>
  <property fmtid="{D5CDD505-2E9C-101B-9397-08002B2CF9AE}" pid="10" name="ICV">
    <vt:lpwstr>3C1ABB7423A045CCA909CC9674D24360_13</vt:lpwstr>
  </property>
  <property fmtid="{D5CDD505-2E9C-101B-9397-08002B2CF9AE}" pid="11" name="KSOProductBuildVer">
    <vt:lpwstr>1033-12.2.0.21179</vt:lpwstr>
  </property>
</Properties>
</file>

<file path=docProps/thumbnail.jpeg>
</file>